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ppt/tags/tag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app.xml" ContentType="application/vnd.openxmlformats-officedocument.extended-properties+xml"/>
  <Override PartName="/ppt/tags/tag5.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7" r:id="rId3"/>
    <p:sldId id="268" r:id="rId4"/>
    <p:sldId id="269"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56" r:id="rId19"/>
    <p:sldId id="257" r:id="rId20"/>
    <p:sldId id="259" r:id="rId21"/>
    <p:sldId id="260" r:id="rId22"/>
    <p:sldId id="261" r:id="rId23"/>
    <p:sldId id="262" r:id="rId24"/>
    <p:sldId id="263" r:id="rId25"/>
    <p:sldId id="264" r:id="rId26"/>
    <p:sldId id="265" r:id="rId27"/>
    <p:sldId id="296" r:id="rId28"/>
    <p:sldId id="306" r:id="rId29"/>
    <p:sldId id="304" r:id="rId30"/>
    <p:sldId id="343" r:id="rId31"/>
    <p:sldId id="366" r:id="rId32"/>
    <p:sldId id="297" r:id="rId33"/>
    <p:sldId id="362" r:id="rId34"/>
    <p:sldId id="353" r:id="rId35"/>
    <p:sldId id="312" r:id="rId36"/>
    <p:sldId id="344" r:id="rId37"/>
    <p:sldId id="299" r:id="rId38"/>
    <p:sldId id="35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47A51-C248-440F-B7CE-C3DF9CF0BF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3DC58C0-E74C-4708-A760-0BBFCA0F69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750032A-645E-4E90-9D1F-A1D58E1CE089}"/>
              </a:ext>
            </a:extLst>
          </p:cNvPr>
          <p:cNvSpPr>
            <a:spLocks noGrp="1"/>
          </p:cNvSpPr>
          <p:nvPr>
            <p:ph type="dt" sz="half" idx="10"/>
          </p:nvPr>
        </p:nvSpPr>
        <p:spPr/>
        <p:txBody>
          <a:bodyPr/>
          <a:lstStyle/>
          <a:p>
            <a:fld id="{1C516D0C-E91F-4F2F-8785-E6D666F208F5}" type="datetimeFigureOut">
              <a:rPr lang="en-IN" smtClean="0"/>
              <a:t>10-08-2020</a:t>
            </a:fld>
            <a:endParaRPr lang="en-IN"/>
          </a:p>
        </p:txBody>
      </p:sp>
      <p:sp>
        <p:nvSpPr>
          <p:cNvPr id="5" name="Footer Placeholder 4">
            <a:extLst>
              <a:ext uri="{FF2B5EF4-FFF2-40B4-BE49-F238E27FC236}">
                <a16:creationId xmlns:a16="http://schemas.microsoft.com/office/drawing/2014/main" id="{34223251-D71D-44AA-90C3-43CD6418F7F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AB1B61-D5F9-4A97-A882-047DE7750AB3}"/>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910653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EC74-7CF4-4068-9D31-44CDA6A81E5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1BEA5B2-3282-42CF-8919-45A71054DF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CA169D-DCEC-4DAF-A42E-D71E4538E69A}"/>
              </a:ext>
            </a:extLst>
          </p:cNvPr>
          <p:cNvSpPr>
            <a:spLocks noGrp="1"/>
          </p:cNvSpPr>
          <p:nvPr>
            <p:ph type="dt" sz="half" idx="10"/>
          </p:nvPr>
        </p:nvSpPr>
        <p:spPr/>
        <p:txBody>
          <a:bodyPr/>
          <a:lstStyle/>
          <a:p>
            <a:fld id="{1C516D0C-E91F-4F2F-8785-E6D666F208F5}" type="datetimeFigureOut">
              <a:rPr lang="en-IN" smtClean="0"/>
              <a:t>10-08-2020</a:t>
            </a:fld>
            <a:endParaRPr lang="en-IN"/>
          </a:p>
        </p:txBody>
      </p:sp>
      <p:sp>
        <p:nvSpPr>
          <p:cNvPr id="5" name="Footer Placeholder 4">
            <a:extLst>
              <a:ext uri="{FF2B5EF4-FFF2-40B4-BE49-F238E27FC236}">
                <a16:creationId xmlns:a16="http://schemas.microsoft.com/office/drawing/2014/main" id="{5ED152AC-43B1-447A-8302-A494AC049E2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9E8882-D138-4AEE-93F8-B900AC16B3B4}"/>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204839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2694E3-EDA4-4D19-AE1B-277DE4C68B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DB6F1B-475E-446E-A052-03CEDD81C6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38511BC-26A0-4BBE-AE72-91C736E5F8F5}"/>
              </a:ext>
            </a:extLst>
          </p:cNvPr>
          <p:cNvSpPr>
            <a:spLocks noGrp="1"/>
          </p:cNvSpPr>
          <p:nvPr>
            <p:ph type="dt" sz="half" idx="10"/>
          </p:nvPr>
        </p:nvSpPr>
        <p:spPr/>
        <p:txBody>
          <a:bodyPr/>
          <a:lstStyle/>
          <a:p>
            <a:fld id="{1C516D0C-E91F-4F2F-8785-E6D666F208F5}" type="datetimeFigureOut">
              <a:rPr lang="en-IN" smtClean="0"/>
              <a:t>10-08-2020</a:t>
            </a:fld>
            <a:endParaRPr lang="en-IN"/>
          </a:p>
        </p:txBody>
      </p:sp>
      <p:sp>
        <p:nvSpPr>
          <p:cNvPr id="5" name="Footer Placeholder 4">
            <a:extLst>
              <a:ext uri="{FF2B5EF4-FFF2-40B4-BE49-F238E27FC236}">
                <a16:creationId xmlns:a16="http://schemas.microsoft.com/office/drawing/2014/main" id="{C9E9E55E-AC8E-4CDB-8A7E-5FF0FD4343E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468C682-C3D3-403E-BB6A-218A7968829A}"/>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2951718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A8E8-C037-4E86-B71B-027E86E47D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7AE21C9-810D-4E29-AC68-14CF4F4725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F708A6-64F1-471D-B4E5-0EA2760014F9}"/>
              </a:ext>
            </a:extLst>
          </p:cNvPr>
          <p:cNvSpPr>
            <a:spLocks noGrp="1"/>
          </p:cNvSpPr>
          <p:nvPr>
            <p:ph type="dt" sz="half" idx="10"/>
          </p:nvPr>
        </p:nvSpPr>
        <p:spPr/>
        <p:txBody>
          <a:bodyPr/>
          <a:lstStyle/>
          <a:p>
            <a:fld id="{1C516D0C-E91F-4F2F-8785-E6D666F208F5}" type="datetimeFigureOut">
              <a:rPr lang="en-IN" smtClean="0"/>
              <a:t>10-08-2020</a:t>
            </a:fld>
            <a:endParaRPr lang="en-IN"/>
          </a:p>
        </p:txBody>
      </p:sp>
      <p:sp>
        <p:nvSpPr>
          <p:cNvPr id="5" name="Footer Placeholder 4">
            <a:extLst>
              <a:ext uri="{FF2B5EF4-FFF2-40B4-BE49-F238E27FC236}">
                <a16:creationId xmlns:a16="http://schemas.microsoft.com/office/drawing/2014/main" id="{B3781C50-267A-4187-AF95-BFF026BDED3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611B67-0358-4A6B-A20E-973230F04150}"/>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397853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7B2A9-FA4B-4813-AE51-B683F90B40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B5ACA46-9285-453C-B537-D0AD5BDE7A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84F0D4-A4EA-4D96-9772-75824FF70FBB}"/>
              </a:ext>
            </a:extLst>
          </p:cNvPr>
          <p:cNvSpPr>
            <a:spLocks noGrp="1"/>
          </p:cNvSpPr>
          <p:nvPr>
            <p:ph type="dt" sz="half" idx="10"/>
          </p:nvPr>
        </p:nvSpPr>
        <p:spPr/>
        <p:txBody>
          <a:bodyPr/>
          <a:lstStyle/>
          <a:p>
            <a:fld id="{1C516D0C-E91F-4F2F-8785-E6D666F208F5}" type="datetimeFigureOut">
              <a:rPr lang="en-IN" smtClean="0"/>
              <a:t>10-08-2020</a:t>
            </a:fld>
            <a:endParaRPr lang="en-IN"/>
          </a:p>
        </p:txBody>
      </p:sp>
      <p:sp>
        <p:nvSpPr>
          <p:cNvPr id="5" name="Footer Placeholder 4">
            <a:extLst>
              <a:ext uri="{FF2B5EF4-FFF2-40B4-BE49-F238E27FC236}">
                <a16:creationId xmlns:a16="http://schemas.microsoft.com/office/drawing/2014/main" id="{08D6B95E-461A-4090-B175-A3BE4FFB4C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24D660-1602-485B-B69B-9DE529A4207B}"/>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672764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64747-CB7A-4D7B-B458-B68F807C09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52FBBFA-B79F-4A62-B414-800CE250CB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401A8E6-EE34-44E1-95F6-D1B6E98007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7949BCC-A740-41C1-95CB-4ED719904063}"/>
              </a:ext>
            </a:extLst>
          </p:cNvPr>
          <p:cNvSpPr>
            <a:spLocks noGrp="1"/>
          </p:cNvSpPr>
          <p:nvPr>
            <p:ph type="dt" sz="half" idx="10"/>
          </p:nvPr>
        </p:nvSpPr>
        <p:spPr/>
        <p:txBody>
          <a:bodyPr/>
          <a:lstStyle/>
          <a:p>
            <a:fld id="{1C516D0C-E91F-4F2F-8785-E6D666F208F5}" type="datetimeFigureOut">
              <a:rPr lang="en-IN" smtClean="0"/>
              <a:t>10-08-2020</a:t>
            </a:fld>
            <a:endParaRPr lang="en-IN"/>
          </a:p>
        </p:txBody>
      </p:sp>
      <p:sp>
        <p:nvSpPr>
          <p:cNvPr id="6" name="Footer Placeholder 5">
            <a:extLst>
              <a:ext uri="{FF2B5EF4-FFF2-40B4-BE49-F238E27FC236}">
                <a16:creationId xmlns:a16="http://schemas.microsoft.com/office/drawing/2014/main" id="{748EA793-F5B0-4FEB-A14D-1F6CC3A29B6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B9656FB-E838-432E-894B-93748A5DC76F}"/>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290492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081C-4CB5-4D97-92DC-5C1B4D3CD34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E32DFA-6095-4B8B-A940-B5A342692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C449C6B-8C0A-4538-8C49-2184303A73D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BCAB53-58FE-455B-9698-603F7D7FC8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6F3510-9B50-4459-951B-4EAABAFC9C0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9BF72F0-4510-4579-83D3-7DCDC6DA3667}"/>
              </a:ext>
            </a:extLst>
          </p:cNvPr>
          <p:cNvSpPr>
            <a:spLocks noGrp="1"/>
          </p:cNvSpPr>
          <p:nvPr>
            <p:ph type="dt" sz="half" idx="10"/>
          </p:nvPr>
        </p:nvSpPr>
        <p:spPr/>
        <p:txBody>
          <a:bodyPr/>
          <a:lstStyle/>
          <a:p>
            <a:fld id="{1C516D0C-E91F-4F2F-8785-E6D666F208F5}" type="datetimeFigureOut">
              <a:rPr lang="en-IN" smtClean="0"/>
              <a:t>10-08-2020</a:t>
            </a:fld>
            <a:endParaRPr lang="en-IN"/>
          </a:p>
        </p:txBody>
      </p:sp>
      <p:sp>
        <p:nvSpPr>
          <p:cNvPr id="8" name="Footer Placeholder 7">
            <a:extLst>
              <a:ext uri="{FF2B5EF4-FFF2-40B4-BE49-F238E27FC236}">
                <a16:creationId xmlns:a16="http://schemas.microsoft.com/office/drawing/2014/main" id="{00DAC340-0D8B-4F38-A23B-1921419D648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F0915E0-FBAD-406A-BBDB-7F52C4AE64D3}"/>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3480715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1F7AD-6C38-42AA-8E0B-7AEE46B5316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A248ED-7ACE-4021-BE52-49ACA214E8FB}"/>
              </a:ext>
            </a:extLst>
          </p:cNvPr>
          <p:cNvSpPr>
            <a:spLocks noGrp="1"/>
          </p:cNvSpPr>
          <p:nvPr>
            <p:ph type="dt" sz="half" idx="10"/>
          </p:nvPr>
        </p:nvSpPr>
        <p:spPr/>
        <p:txBody>
          <a:bodyPr/>
          <a:lstStyle/>
          <a:p>
            <a:fld id="{1C516D0C-E91F-4F2F-8785-E6D666F208F5}" type="datetimeFigureOut">
              <a:rPr lang="en-IN" smtClean="0"/>
              <a:t>10-08-2020</a:t>
            </a:fld>
            <a:endParaRPr lang="en-IN"/>
          </a:p>
        </p:txBody>
      </p:sp>
      <p:sp>
        <p:nvSpPr>
          <p:cNvPr id="4" name="Footer Placeholder 3">
            <a:extLst>
              <a:ext uri="{FF2B5EF4-FFF2-40B4-BE49-F238E27FC236}">
                <a16:creationId xmlns:a16="http://schemas.microsoft.com/office/drawing/2014/main" id="{1726B156-7D69-4BB6-AAF2-1818D3CF897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1084D7D-77E3-49EC-A849-3F61188BBF8E}"/>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291905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0DF19E-79FF-4427-9D98-96D1DF175592}"/>
              </a:ext>
            </a:extLst>
          </p:cNvPr>
          <p:cNvSpPr>
            <a:spLocks noGrp="1"/>
          </p:cNvSpPr>
          <p:nvPr>
            <p:ph type="dt" sz="half" idx="10"/>
          </p:nvPr>
        </p:nvSpPr>
        <p:spPr/>
        <p:txBody>
          <a:bodyPr/>
          <a:lstStyle/>
          <a:p>
            <a:fld id="{1C516D0C-E91F-4F2F-8785-E6D666F208F5}" type="datetimeFigureOut">
              <a:rPr lang="en-IN" smtClean="0"/>
              <a:t>10-08-2020</a:t>
            </a:fld>
            <a:endParaRPr lang="en-IN"/>
          </a:p>
        </p:txBody>
      </p:sp>
      <p:sp>
        <p:nvSpPr>
          <p:cNvPr id="3" name="Footer Placeholder 2">
            <a:extLst>
              <a:ext uri="{FF2B5EF4-FFF2-40B4-BE49-F238E27FC236}">
                <a16:creationId xmlns:a16="http://schemas.microsoft.com/office/drawing/2014/main" id="{CB4F0AAF-D929-4579-9ACD-A8CD44E9D95E}"/>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3D6476B-2D95-471D-8F5B-FE60E1B4A8EF}"/>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757997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4023-1666-4FE0-A4A4-4301EA4284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8819FC6-2AF3-4EAD-B165-3A5D5026D2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11E111C-601D-4679-9549-4B31FF51B8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6C7862-92FB-44E1-B793-F6F0374C0593}"/>
              </a:ext>
            </a:extLst>
          </p:cNvPr>
          <p:cNvSpPr>
            <a:spLocks noGrp="1"/>
          </p:cNvSpPr>
          <p:nvPr>
            <p:ph type="dt" sz="half" idx="10"/>
          </p:nvPr>
        </p:nvSpPr>
        <p:spPr/>
        <p:txBody>
          <a:bodyPr/>
          <a:lstStyle/>
          <a:p>
            <a:fld id="{1C516D0C-E91F-4F2F-8785-E6D666F208F5}" type="datetimeFigureOut">
              <a:rPr lang="en-IN" smtClean="0"/>
              <a:t>10-08-2020</a:t>
            </a:fld>
            <a:endParaRPr lang="en-IN"/>
          </a:p>
        </p:txBody>
      </p:sp>
      <p:sp>
        <p:nvSpPr>
          <p:cNvPr id="6" name="Footer Placeholder 5">
            <a:extLst>
              <a:ext uri="{FF2B5EF4-FFF2-40B4-BE49-F238E27FC236}">
                <a16:creationId xmlns:a16="http://schemas.microsoft.com/office/drawing/2014/main" id="{002B6BA5-E1B2-4200-8AAD-3FBB71F4543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EA9B3D4-63E4-4EFB-BD8D-C1D2338962FD}"/>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35965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4C7EE-75F0-43A2-9184-68820261AD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F5AA7B3-E8B0-4262-A8CA-C0DF16FF09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907D027-7524-4608-B6F5-BDBBA6BD4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AD8CEC-BB94-4EA1-94E6-1D43422E53C2}"/>
              </a:ext>
            </a:extLst>
          </p:cNvPr>
          <p:cNvSpPr>
            <a:spLocks noGrp="1"/>
          </p:cNvSpPr>
          <p:nvPr>
            <p:ph type="dt" sz="half" idx="10"/>
          </p:nvPr>
        </p:nvSpPr>
        <p:spPr/>
        <p:txBody>
          <a:bodyPr/>
          <a:lstStyle/>
          <a:p>
            <a:fld id="{1C516D0C-E91F-4F2F-8785-E6D666F208F5}" type="datetimeFigureOut">
              <a:rPr lang="en-IN" smtClean="0"/>
              <a:t>10-08-2020</a:t>
            </a:fld>
            <a:endParaRPr lang="en-IN"/>
          </a:p>
        </p:txBody>
      </p:sp>
      <p:sp>
        <p:nvSpPr>
          <p:cNvPr id="6" name="Footer Placeholder 5">
            <a:extLst>
              <a:ext uri="{FF2B5EF4-FFF2-40B4-BE49-F238E27FC236}">
                <a16:creationId xmlns:a16="http://schemas.microsoft.com/office/drawing/2014/main" id="{16BA9CA0-DC11-4819-94E5-98C9F71D4E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BF4419-648E-4DD1-ACF2-2173BB6CD01F}"/>
              </a:ext>
            </a:extLst>
          </p:cNvPr>
          <p:cNvSpPr>
            <a:spLocks noGrp="1"/>
          </p:cNvSpPr>
          <p:nvPr>
            <p:ph type="sldNum" sz="quarter" idx="12"/>
          </p:nvPr>
        </p:nvSpPr>
        <p:spPr/>
        <p:txBody>
          <a:bodyPr/>
          <a:lstStyle/>
          <a:p>
            <a:fld id="{AC7E7730-91D0-4CDC-8923-2E3AE4343640}" type="slidenum">
              <a:rPr lang="en-IN" smtClean="0"/>
              <a:t>‹#›</a:t>
            </a:fld>
            <a:endParaRPr lang="en-IN"/>
          </a:p>
        </p:txBody>
      </p:sp>
    </p:spTree>
    <p:extLst>
      <p:ext uri="{BB962C8B-B14F-4D97-AF65-F5344CB8AC3E}">
        <p14:creationId xmlns:p14="http://schemas.microsoft.com/office/powerpoint/2010/main" val="1463043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32734C-A0A4-490C-A577-C4C0E5BAAB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33E7F07-A750-469F-8203-1EF28CD467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97E783-3655-4815-850B-FC735C2AFD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16D0C-E91F-4F2F-8785-E6D666F208F5}" type="datetimeFigureOut">
              <a:rPr lang="en-IN" smtClean="0"/>
              <a:t>10-08-2020</a:t>
            </a:fld>
            <a:endParaRPr lang="en-IN"/>
          </a:p>
        </p:txBody>
      </p:sp>
      <p:sp>
        <p:nvSpPr>
          <p:cNvPr id="5" name="Footer Placeholder 4">
            <a:extLst>
              <a:ext uri="{FF2B5EF4-FFF2-40B4-BE49-F238E27FC236}">
                <a16:creationId xmlns:a16="http://schemas.microsoft.com/office/drawing/2014/main" id="{204E8B54-3324-4CBE-AB40-0E97174647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F0AF9A5-51ED-438E-935E-903814F183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7E7730-91D0-4CDC-8923-2E3AE4343640}" type="slidenum">
              <a:rPr lang="en-IN" smtClean="0"/>
              <a:t>‹#›</a:t>
            </a:fld>
            <a:endParaRPr lang="en-IN"/>
          </a:p>
        </p:txBody>
      </p:sp>
    </p:spTree>
    <p:extLst>
      <p:ext uri="{BB962C8B-B14F-4D97-AF65-F5344CB8AC3E}">
        <p14:creationId xmlns:p14="http://schemas.microsoft.com/office/powerpoint/2010/main" val="12835729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emf"/><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39.emf"/><Relationship Id="rId4" Type="http://schemas.openxmlformats.org/officeDocument/2006/relationships/image" Target="../media/image42.emf"/></Relationships>
</file>

<file path=ppt/slides/_rels/slide3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jpeg"/><Relationship Id="rId1" Type="http://schemas.openxmlformats.org/officeDocument/2006/relationships/slideLayout" Target="../slideLayouts/slideLayout6.xml"/><Relationship Id="rId4" Type="http://schemas.openxmlformats.org/officeDocument/2006/relationships/image" Target="../media/image53.jpe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emf"/><Relationship Id="rId3" Type="http://schemas.openxmlformats.org/officeDocument/2006/relationships/tags" Target="../tags/tag3.xml"/><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slideLayout" Target="../slideLayouts/slideLayout2.xml"/><Relationship Id="rId10" Type="http://schemas.openxmlformats.org/officeDocument/2006/relationships/image" Target="../media/image58.png"/><Relationship Id="rId4" Type="http://schemas.openxmlformats.org/officeDocument/2006/relationships/tags" Target="../tags/tag4.xml"/><Relationship Id="rId9" Type="http://schemas.openxmlformats.org/officeDocument/2006/relationships/image" Target="../media/image57.png"/><Relationship Id="rId14" Type="http://schemas.openxmlformats.org/officeDocument/2006/relationships/image" Target="../media/image62.emf"/></Relationships>
</file>

<file path=ppt/slides/_rels/slide36.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tags" Target="../tags/tag7.xml"/><Relationship Id="rId7" Type="http://schemas.openxmlformats.org/officeDocument/2006/relationships/image" Target="../media/image64.png"/><Relationship Id="rId12" Type="http://schemas.openxmlformats.org/officeDocument/2006/relationships/image" Target="../media/image69.e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3.png"/><Relationship Id="rId11" Type="http://schemas.openxmlformats.org/officeDocument/2006/relationships/image" Target="../media/image68.emf"/><Relationship Id="rId5" Type="http://schemas.openxmlformats.org/officeDocument/2006/relationships/slideLayout" Target="../slideLayouts/slideLayout2.xml"/><Relationship Id="rId10" Type="http://schemas.openxmlformats.org/officeDocument/2006/relationships/image" Target="../media/image67.emf"/><Relationship Id="rId4" Type="http://schemas.openxmlformats.org/officeDocument/2006/relationships/tags" Target="../tags/tag8.xml"/><Relationship Id="rId9" Type="http://schemas.openxmlformats.org/officeDocument/2006/relationships/image" Target="../media/image66.emf"/></Relationships>
</file>

<file path=ppt/slides/_rels/slide37.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8.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10" Type="http://schemas.openxmlformats.org/officeDocument/2006/relationships/image" Target="../media/image83.emf"/><Relationship Id="rId4" Type="http://schemas.openxmlformats.org/officeDocument/2006/relationships/image" Target="../media/image77.emf"/><Relationship Id="rId9" Type="http://schemas.openxmlformats.org/officeDocument/2006/relationships/image" Target="../media/image82.emf"/></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Quantum Theory ">
            <a:extLst>
              <a:ext uri="{FF2B5EF4-FFF2-40B4-BE49-F238E27FC236}">
                <a16:creationId xmlns:a16="http://schemas.microsoft.com/office/drawing/2014/main" id="{3D39C5E7-6A35-4173-A2FD-1717E0A36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282" y="692458"/>
            <a:ext cx="8478175" cy="5592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607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A certain amount of energy was required to dislodge an                      electron. It was expected that once the bright...">
            <a:extLst>
              <a:ext uri="{FF2B5EF4-FFF2-40B4-BE49-F238E27FC236}">
                <a16:creationId xmlns:a16="http://schemas.microsoft.com/office/drawing/2014/main" id="{04712CE4-3269-4BB5-A7A7-BB9165A2B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990" y="399495"/>
            <a:ext cx="8655728" cy="586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840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It seemed that light was made up of particles of  different colour, just as Newton had suggested.           Einstein calle...">
            <a:extLst>
              <a:ext uri="{FF2B5EF4-FFF2-40B4-BE49-F238E27FC236}">
                <a16:creationId xmlns:a16="http://schemas.microsoft.com/office/drawing/2014/main" id="{37EE8491-62EF-495C-821D-2B6EDD5973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810" y="443883"/>
            <a:ext cx="8238477" cy="5779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348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A red photon did not have enough energy todislodge an electron and no intensity of red light               would do the jo...">
            <a:extLst>
              <a:ext uri="{FF2B5EF4-FFF2-40B4-BE49-F238E27FC236}">
                <a16:creationId xmlns:a16="http://schemas.microsoft.com/office/drawing/2014/main" id="{F39E9E1C-A696-4199-A0CE-4B3B8D804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17" y="168676"/>
            <a:ext cx="9419208" cy="6285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105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This showed that the energy of light came indiscrete packets called quanta (plural of quantum).  Each quantum consisted of...">
            <a:extLst>
              <a:ext uri="{FF2B5EF4-FFF2-40B4-BE49-F238E27FC236}">
                <a16:creationId xmlns:a16="http://schemas.microsoft.com/office/drawing/2014/main" id="{699107FA-6A85-4255-A69A-2B2254535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7666" y="319596"/>
            <a:ext cx="8566951" cy="6338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25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So now it seemed that light was both a wave and a particle. Eddington suggested calling it a wavicle,         though this ...">
            <a:extLst>
              <a:ext uri="{FF2B5EF4-FFF2-40B4-BE49-F238E27FC236}">
                <a16:creationId xmlns:a16="http://schemas.microsoft.com/office/drawing/2014/main" id="{7F71E7DF-1229-4065-876B-9A54F6476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320" y="346229"/>
            <a:ext cx="8069155" cy="5788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035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This was not actually the start of quantum theory.It started 5 years earlier in 1900 when Max Planck     published a paper...">
            <a:extLst>
              <a:ext uri="{FF2B5EF4-FFF2-40B4-BE49-F238E27FC236}">
                <a16:creationId xmlns:a16="http://schemas.microsoft.com/office/drawing/2014/main" id="{1E09B289-7D92-4838-BA6D-55A9A6BBA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040" y="310718"/>
            <a:ext cx="7066624" cy="5868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04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n 1913, Niels Bohr came up with a model of the hydrogen       atom which explained experimental observations.In his model...">
            <a:extLst>
              <a:ext uri="{FF2B5EF4-FFF2-40B4-BE49-F238E27FC236}">
                <a16:creationId xmlns:a16="http://schemas.microsoft.com/office/drawing/2014/main" id="{E7FA8D34-0D22-4263-A93E-8BAB26801B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42" y="559293"/>
            <a:ext cx="8912533" cy="559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33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Thus a hydrogen emitted light only at certain           discrete frequencies. ">
            <a:extLst>
              <a:ext uri="{FF2B5EF4-FFF2-40B4-BE49-F238E27FC236}">
                <a16:creationId xmlns:a16="http://schemas.microsoft.com/office/drawing/2014/main" id="{C44AEE8F-AEF0-4DC5-A13D-C8C542F954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235" y="568171"/>
            <a:ext cx="8353240" cy="585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24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2DF3-60E4-455E-AB3C-0C45B79CAAE9}"/>
              </a:ext>
            </a:extLst>
          </p:cNvPr>
          <p:cNvSpPr>
            <a:spLocks noGrp="1"/>
          </p:cNvSpPr>
          <p:nvPr>
            <p:ph type="ctrTitle"/>
          </p:nvPr>
        </p:nvSpPr>
        <p:spPr>
          <a:xfrm>
            <a:off x="1524000" y="150920"/>
            <a:ext cx="9144000" cy="71022"/>
          </a:xfrm>
        </p:spPr>
        <p:txBody>
          <a:bodyPr>
            <a:normAutofit fontScale="90000"/>
          </a:bodyPr>
          <a:lstStyle/>
          <a:p>
            <a:endParaRPr lang="en-IN" dirty="0"/>
          </a:p>
        </p:txBody>
      </p:sp>
      <p:sp>
        <p:nvSpPr>
          <p:cNvPr id="3" name="Subtitle 2">
            <a:extLst>
              <a:ext uri="{FF2B5EF4-FFF2-40B4-BE49-F238E27FC236}">
                <a16:creationId xmlns:a16="http://schemas.microsoft.com/office/drawing/2014/main" id="{A7FACD87-D7F9-4502-A7DB-35CDB22CDA39}"/>
              </a:ext>
            </a:extLst>
          </p:cNvPr>
          <p:cNvSpPr>
            <a:spLocks noGrp="1"/>
          </p:cNvSpPr>
          <p:nvPr>
            <p:ph type="subTitle" idx="1"/>
          </p:nvPr>
        </p:nvSpPr>
        <p:spPr>
          <a:xfrm flipV="1">
            <a:off x="-667364" y="7035354"/>
            <a:ext cx="12776506" cy="608320"/>
          </a:xfrm>
        </p:spPr>
        <p:txBody>
          <a:bodyPr>
            <a:normAutofit/>
          </a:bodyPr>
          <a:lstStyle/>
          <a:p>
            <a:endParaRPr lang="en-IN" dirty="0"/>
          </a:p>
        </p:txBody>
      </p:sp>
      <p:pic>
        <p:nvPicPr>
          <p:cNvPr id="1026" name="Picture 2" descr="Introduction1. Stability of an atom2. Spectral series of Hydrogen atom3. Black body radiationThere are a few phenomenon wh...">
            <a:extLst>
              <a:ext uri="{FF2B5EF4-FFF2-40B4-BE49-F238E27FC236}">
                <a16:creationId xmlns:a16="http://schemas.microsoft.com/office/drawing/2014/main" id="{A509E895-62F2-4002-A943-BC88A13681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6555" y="1713390"/>
            <a:ext cx="8247356" cy="507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071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2EC1-C1CD-4588-8919-CEB3F363B21A}"/>
              </a:ext>
            </a:extLst>
          </p:cNvPr>
          <p:cNvSpPr>
            <a:spLocks noGrp="1"/>
          </p:cNvSpPr>
          <p:nvPr>
            <p:ph type="title"/>
          </p:nvPr>
        </p:nvSpPr>
        <p:spPr>
          <a:xfrm>
            <a:off x="838200" y="-1551746"/>
            <a:ext cx="10515600" cy="122441"/>
          </a:xfrm>
        </p:spPr>
        <p:txBody>
          <a:bodyPr>
            <a:normAutofit fontScale="90000"/>
          </a:bodyPr>
          <a:lstStyle/>
          <a:p>
            <a:endParaRPr lang="en-IN" dirty="0"/>
          </a:p>
        </p:txBody>
      </p:sp>
      <p:pic>
        <p:nvPicPr>
          <p:cNvPr id="2050" name="Picture 2" descr="Quantum MechanicsQuantum Physics extends that range to the region of smalldimensions.It is a generalization of Classical P...">
            <a:extLst>
              <a:ext uri="{FF2B5EF4-FFF2-40B4-BE49-F238E27FC236}">
                <a16:creationId xmlns:a16="http://schemas.microsoft.com/office/drawing/2014/main" id="{91157778-C8A7-48B4-9777-A945183017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106" y="-843379"/>
            <a:ext cx="10515599" cy="7546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86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Quantum Theory is a theory about dead cats. ">
            <a:extLst>
              <a:ext uri="{FF2B5EF4-FFF2-40B4-BE49-F238E27FC236}">
                <a16:creationId xmlns:a16="http://schemas.microsoft.com/office/drawing/2014/main" id="{15E75F3C-836F-483A-A381-154B69EE7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50" y="621437"/>
            <a:ext cx="8522564" cy="593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142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Quantum MechanicsQuantum Physics extends that range to the region of smalldimensions.It is a generalization of Classical P...">
            <a:extLst>
              <a:ext uri="{FF2B5EF4-FFF2-40B4-BE49-F238E27FC236}">
                <a16:creationId xmlns:a16="http://schemas.microsoft.com/office/drawing/2014/main" id="{3598BD98-6483-49F9-8E16-8CC570B9B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528" y="603683"/>
            <a:ext cx="8948691" cy="5832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2256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antum Mechanics1. Photo electric effect2. Black body radiation3. Compton effect4. Emission of line spectraIt is able to ...">
            <a:extLst>
              <a:ext uri="{FF2B5EF4-FFF2-40B4-BE49-F238E27FC236}">
                <a16:creationId xmlns:a16="http://schemas.microsoft.com/office/drawing/2014/main" id="{D413EDCD-4042-418D-AAFD-DE6BBB146C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89" y="559293"/>
            <a:ext cx="9161756" cy="5939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187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ave Particle DualityLight can exhibit both kind of nature of waves and particlesso the light shows wave-particle dual nat...">
            <a:extLst>
              <a:ext uri="{FF2B5EF4-FFF2-40B4-BE49-F238E27FC236}">
                <a16:creationId xmlns:a16="http://schemas.microsoft.com/office/drawing/2014/main" id="{603AF5E9-8703-4847-B69B-37A1BBE8F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804" y="559293"/>
            <a:ext cx="9010835" cy="591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348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e Broglie WavesNot only the light but every materialistic particle such aselectron, proton or even the heavier object exh...">
            <a:extLst>
              <a:ext uri="{FF2B5EF4-FFF2-40B4-BE49-F238E27FC236}">
                <a16:creationId xmlns:a16="http://schemas.microsoft.com/office/drawing/2014/main" id="{DE696C82-6233-4091-AA91-E7C8F136FD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70" y="479395"/>
            <a:ext cx="9809825" cy="578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243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Suppose a particle of mass, m is moving with velocity, v thenthe wavelength associated with it can be given byhvmc =2λhcmc...">
            <a:extLst>
              <a:ext uri="{FF2B5EF4-FFF2-40B4-BE49-F238E27FC236}">
                <a16:creationId xmlns:a16="http://schemas.microsoft.com/office/drawing/2014/main" id="{ECD33F5D-B5FA-4C6C-A01F-F59E96BD42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58" y="577049"/>
            <a:ext cx="9330431" cy="561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7756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eisenberg Uncertainty PrincipleIt states that only one of the “position” or “momentum” can bemeasured accurately at a sin...">
            <a:extLst>
              <a:ext uri="{FF2B5EF4-FFF2-40B4-BE49-F238E27FC236}">
                <a16:creationId xmlns:a16="http://schemas.microsoft.com/office/drawing/2014/main" id="{4CF7278A-823B-4878-BA70-AE420CFEC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192" y="408373"/>
            <a:ext cx="9161756" cy="6516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944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f is measured accurately i.e.x∆ 0→∆x ∞→∆⇒ xpLike, energy E and time t.2≥∆∆ tE2≥∆∆ θLThe principle applies to all canoni...">
            <a:extLst>
              <a:ext uri="{FF2B5EF4-FFF2-40B4-BE49-F238E27FC236}">
                <a16:creationId xmlns:a16="http://schemas.microsoft.com/office/drawing/2014/main" id="{83CD0308-3B72-4DC9-94F5-87CE7E8381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437" y="292963"/>
            <a:ext cx="9534618" cy="620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473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A6B702BF-E8FD-4836-883F-E1F1CE0754EA}"/>
              </a:ext>
            </a:extLst>
          </p:cNvPr>
          <p:cNvSpPr>
            <a:spLocks noChangeArrowheads="1"/>
          </p:cNvSpPr>
          <p:nvPr/>
        </p:nvSpPr>
        <p:spPr bwMode="auto">
          <a:xfrm>
            <a:off x="2590801" y="381001"/>
            <a:ext cx="7294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800" i="1" u="sng"/>
              <a:t>Schrodinger: A Wave Equation for Electrons</a:t>
            </a:r>
          </a:p>
        </p:txBody>
      </p:sp>
      <p:sp>
        <p:nvSpPr>
          <p:cNvPr id="14339" name="Text Box 38">
            <a:extLst>
              <a:ext uri="{FF2B5EF4-FFF2-40B4-BE49-F238E27FC236}">
                <a16:creationId xmlns:a16="http://schemas.microsoft.com/office/drawing/2014/main" id="{3FE85538-029F-4198-AF03-A6FDC92694C4}"/>
              </a:ext>
            </a:extLst>
          </p:cNvPr>
          <p:cNvSpPr txBox="1">
            <a:spLocks noChangeArrowheads="1"/>
          </p:cNvSpPr>
          <p:nvPr/>
        </p:nvSpPr>
        <p:spPr bwMode="auto">
          <a:xfrm>
            <a:off x="2133600" y="1979613"/>
            <a:ext cx="77724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solidFill>
                  <a:srgbClr val="5B98D2"/>
                </a:solidFill>
              </a:rPr>
              <a:t>Schrodinger </a:t>
            </a:r>
            <a:r>
              <a:rPr lang="en-US" altLang="en-US" b="1" i="1" u="sng">
                <a:solidFill>
                  <a:srgbClr val="5B98D2"/>
                </a:solidFill>
              </a:rPr>
              <a:t>guessed</a:t>
            </a:r>
            <a:r>
              <a:rPr lang="en-US" altLang="en-US" b="1">
                <a:solidFill>
                  <a:srgbClr val="5B98D2"/>
                </a:solidFill>
              </a:rPr>
              <a:t> that there was some wave-like quantity</a:t>
            </a:r>
            <a:br>
              <a:rPr lang="en-US" altLang="en-US" b="1">
                <a:solidFill>
                  <a:srgbClr val="5B98D2"/>
                </a:solidFill>
              </a:rPr>
            </a:br>
            <a:r>
              <a:rPr lang="en-US" altLang="en-US" b="1">
                <a:solidFill>
                  <a:srgbClr val="5B98D2"/>
                </a:solidFill>
              </a:rPr>
              <a:t>that could be related to energy and momentum …</a:t>
            </a:r>
          </a:p>
        </p:txBody>
      </p:sp>
      <p:sp>
        <p:nvSpPr>
          <p:cNvPr id="14340" name="Text Box 39">
            <a:extLst>
              <a:ext uri="{FF2B5EF4-FFF2-40B4-BE49-F238E27FC236}">
                <a16:creationId xmlns:a16="http://schemas.microsoft.com/office/drawing/2014/main" id="{42CA45B4-64C2-4551-8FE9-58BF3D1696D9}"/>
              </a:ext>
            </a:extLst>
          </p:cNvPr>
          <p:cNvSpPr txBox="1">
            <a:spLocks noChangeArrowheads="1"/>
          </p:cNvSpPr>
          <p:nvPr/>
        </p:nvSpPr>
        <p:spPr bwMode="auto">
          <a:xfrm>
            <a:off x="7065964" y="2855913"/>
            <a:ext cx="15636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wavefunction</a:t>
            </a:r>
          </a:p>
        </p:txBody>
      </p:sp>
      <p:sp>
        <p:nvSpPr>
          <p:cNvPr id="329768" name="AutoShape 40">
            <a:extLst>
              <a:ext uri="{FF2B5EF4-FFF2-40B4-BE49-F238E27FC236}">
                <a16:creationId xmlns:a16="http://schemas.microsoft.com/office/drawing/2014/main" id="{49E851EF-FBAC-4432-B333-C10021B13080}"/>
              </a:ext>
            </a:extLst>
          </p:cNvPr>
          <p:cNvSpPr>
            <a:spLocks noChangeArrowheads="1"/>
          </p:cNvSpPr>
          <p:nvPr/>
        </p:nvSpPr>
        <p:spPr bwMode="auto">
          <a:xfrm>
            <a:off x="5276850" y="4081463"/>
            <a:ext cx="685800" cy="381000"/>
          </a:xfrm>
          <a:prstGeom prst="rightArrow">
            <a:avLst>
              <a:gd name="adj1" fmla="val 50000"/>
              <a:gd name="adj2" fmla="val 45000"/>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sp>
        <p:nvSpPr>
          <p:cNvPr id="329769" name="AutoShape 41">
            <a:extLst>
              <a:ext uri="{FF2B5EF4-FFF2-40B4-BE49-F238E27FC236}">
                <a16:creationId xmlns:a16="http://schemas.microsoft.com/office/drawing/2014/main" id="{EAE3A130-C5A6-4A86-8706-D40034E51E4E}"/>
              </a:ext>
            </a:extLst>
          </p:cNvPr>
          <p:cNvSpPr>
            <a:spLocks noChangeArrowheads="1"/>
          </p:cNvSpPr>
          <p:nvPr/>
        </p:nvSpPr>
        <p:spPr bwMode="auto">
          <a:xfrm>
            <a:off x="5276850" y="5402263"/>
            <a:ext cx="685800" cy="381000"/>
          </a:xfrm>
          <a:prstGeom prst="rightArrow">
            <a:avLst>
              <a:gd name="adj1" fmla="val 50000"/>
              <a:gd name="adj2" fmla="val 45000"/>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pic>
        <p:nvPicPr>
          <p:cNvPr id="14343" name="Picture 4" descr="latex-image-1.pdf">
            <a:extLst>
              <a:ext uri="{FF2B5EF4-FFF2-40B4-BE49-F238E27FC236}">
                <a16:creationId xmlns:a16="http://schemas.microsoft.com/office/drawing/2014/main" id="{4FC6C90C-AC7D-4A19-9A46-A161DBE2403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895600"/>
            <a:ext cx="18796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Picture 5" descr="latex-image-1.pdf">
            <a:extLst>
              <a:ext uri="{FF2B5EF4-FFF2-40B4-BE49-F238E27FC236}">
                <a16:creationId xmlns:a16="http://schemas.microsoft.com/office/drawing/2014/main" id="{B2232FD9-E577-4393-BA5F-016A7F81C3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371600"/>
            <a:ext cx="10033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6" descr="latex-image-1.pdf">
            <a:extLst>
              <a:ext uri="{FF2B5EF4-FFF2-40B4-BE49-F238E27FC236}">
                <a16:creationId xmlns:a16="http://schemas.microsoft.com/office/drawing/2014/main" id="{7888198B-8EC1-4458-8C00-DC079A1E8F3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371600"/>
            <a:ext cx="901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7" descr="latex-image-1.pdf">
            <a:extLst>
              <a:ext uri="{FF2B5EF4-FFF2-40B4-BE49-F238E27FC236}">
                <a16:creationId xmlns:a16="http://schemas.microsoft.com/office/drawing/2014/main" id="{B71796A9-B1EA-4698-A8BC-F20DE41B29A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3962400"/>
            <a:ext cx="14859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7" name="Picture 8" descr="latex-image-1.pdf">
            <a:extLst>
              <a:ext uri="{FF2B5EF4-FFF2-40B4-BE49-F238E27FC236}">
                <a16:creationId xmlns:a16="http://schemas.microsoft.com/office/drawing/2014/main" id="{A71AB5AE-9E34-445A-9F9E-324A7720179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3962400"/>
            <a:ext cx="2933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9" descr="latex-image-1.pdf">
            <a:extLst>
              <a:ext uri="{FF2B5EF4-FFF2-40B4-BE49-F238E27FC236}">
                <a16:creationId xmlns:a16="http://schemas.microsoft.com/office/drawing/2014/main" id="{764BFA37-5845-48D2-A69F-5C8918C298E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5257800"/>
            <a:ext cx="18923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9" name="Picture 10" descr="latex-image-1.pdf">
            <a:extLst>
              <a:ext uri="{FF2B5EF4-FFF2-40B4-BE49-F238E27FC236}">
                <a16:creationId xmlns:a16="http://schemas.microsoft.com/office/drawing/2014/main" id="{7DDBABFB-2DB1-45EB-A75C-8183E35569E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5257800"/>
            <a:ext cx="2946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9768"/>
                                        </p:tgtEl>
                                        <p:attrNameLst>
                                          <p:attrName>style.visibility</p:attrName>
                                        </p:attrNameLst>
                                      </p:cBhvr>
                                      <p:to>
                                        <p:strVal val="visible"/>
                                      </p:to>
                                    </p:set>
                                    <p:animEffect transition="in" filter="blinds(horizontal)">
                                      <p:cBhvr>
                                        <p:cTn id="7" dur="500"/>
                                        <p:tgtEl>
                                          <p:spTgt spid="3297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9769"/>
                                        </p:tgtEl>
                                        <p:attrNameLst>
                                          <p:attrName>style.visibility</p:attrName>
                                        </p:attrNameLst>
                                      </p:cBhvr>
                                      <p:to>
                                        <p:strVal val="visible"/>
                                      </p:to>
                                    </p:set>
                                    <p:animEffect transition="in" filter="blinds(horizontal)">
                                      <p:cBhvr>
                                        <p:cTn id="12" dur="500"/>
                                        <p:tgtEl>
                                          <p:spTgt spid="329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68" grpId="0" animBg="1"/>
      <p:bldP spid="32976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ounded Rectangle 2">
            <a:extLst>
              <a:ext uri="{FF2B5EF4-FFF2-40B4-BE49-F238E27FC236}">
                <a16:creationId xmlns:a16="http://schemas.microsoft.com/office/drawing/2014/main" id="{028C2C7D-FFDA-4988-90C8-A6FD7C726F47}"/>
              </a:ext>
            </a:extLst>
          </p:cNvPr>
          <p:cNvSpPr>
            <a:spLocks noChangeArrowheads="1"/>
          </p:cNvSpPr>
          <p:nvPr/>
        </p:nvSpPr>
        <p:spPr bwMode="auto">
          <a:xfrm>
            <a:off x="2895600" y="3962400"/>
            <a:ext cx="5257800" cy="990600"/>
          </a:xfrm>
          <a:prstGeom prst="roundRect">
            <a:avLst>
              <a:gd name="adj" fmla="val 16667"/>
            </a:avLst>
          </a:prstGeom>
          <a:solidFill>
            <a:schemeClr val="bg1">
              <a:lumMod val="85000"/>
            </a:schemeClr>
          </a:solidFill>
          <a:ln w="25400">
            <a:solidFill>
              <a:schemeClr val="tx1"/>
            </a:solidFill>
            <a:round/>
            <a:headEnd/>
            <a:tailEnd/>
          </a:ln>
        </p:spPr>
        <p:txBody>
          <a:bodyPr/>
          <a:lstStyle/>
          <a:p>
            <a:pPr>
              <a:defRPr/>
            </a:pPr>
            <a:endParaRPr lang="en-US">
              <a:latin typeface="Trebuchet MS" charset="0"/>
              <a:ea typeface="ＭＳ Ｐゴシック" charset="0"/>
              <a:cs typeface="ＭＳ Ｐゴシック" charset="0"/>
            </a:endParaRPr>
          </a:p>
        </p:txBody>
      </p:sp>
      <p:sp>
        <p:nvSpPr>
          <p:cNvPr id="15363" name="Rectangle 2">
            <a:extLst>
              <a:ext uri="{FF2B5EF4-FFF2-40B4-BE49-F238E27FC236}">
                <a16:creationId xmlns:a16="http://schemas.microsoft.com/office/drawing/2014/main" id="{8EFBFC47-BE42-41A3-B444-57FF522B9AA7}"/>
              </a:ext>
            </a:extLst>
          </p:cNvPr>
          <p:cNvSpPr>
            <a:spLocks noChangeArrowheads="1"/>
          </p:cNvSpPr>
          <p:nvPr/>
        </p:nvSpPr>
        <p:spPr bwMode="auto">
          <a:xfrm>
            <a:off x="2514601" y="381001"/>
            <a:ext cx="7294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800" i="1" u="sng"/>
              <a:t>Schrodinger: A Wave Equation for Electrons</a:t>
            </a:r>
          </a:p>
        </p:txBody>
      </p:sp>
      <p:sp>
        <p:nvSpPr>
          <p:cNvPr id="342030" name="AutoShape 14">
            <a:extLst>
              <a:ext uri="{FF2B5EF4-FFF2-40B4-BE49-F238E27FC236}">
                <a16:creationId xmlns:a16="http://schemas.microsoft.com/office/drawing/2014/main" id="{D3657631-2206-4124-BEDA-AB8EC7B20ED3}"/>
              </a:ext>
            </a:extLst>
          </p:cNvPr>
          <p:cNvSpPr>
            <a:spLocks noChangeArrowheads="1"/>
          </p:cNvSpPr>
          <p:nvPr/>
        </p:nvSpPr>
        <p:spPr bwMode="auto">
          <a:xfrm>
            <a:off x="5334000" y="3352800"/>
            <a:ext cx="381000" cy="533400"/>
          </a:xfrm>
          <a:prstGeom prst="downArrow">
            <a:avLst>
              <a:gd name="adj1" fmla="val 50000"/>
              <a:gd name="adj2" fmla="val 35000"/>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sp>
        <p:nvSpPr>
          <p:cNvPr id="342039" name="Text Box 23">
            <a:extLst>
              <a:ext uri="{FF2B5EF4-FFF2-40B4-BE49-F238E27FC236}">
                <a16:creationId xmlns:a16="http://schemas.microsoft.com/office/drawing/2014/main" id="{2BFBF97D-BD7D-4737-ABEC-E214B32F9CD9}"/>
              </a:ext>
            </a:extLst>
          </p:cNvPr>
          <p:cNvSpPr txBox="1">
            <a:spLocks noChangeArrowheads="1"/>
          </p:cNvSpPr>
          <p:nvPr/>
        </p:nvSpPr>
        <p:spPr bwMode="auto">
          <a:xfrm>
            <a:off x="5562600" y="2667001"/>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(free-particle)</a:t>
            </a:r>
          </a:p>
        </p:txBody>
      </p:sp>
      <p:sp>
        <p:nvSpPr>
          <p:cNvPr id="342040" name="Text Box 24">
            <a:extLst>
              <a:ext uri="{FF2B5EF4-FFF2-40B4-BE49-F238E27FC236}">
                <a16:creationId xmlns:a16="http://schemas.microsoft.com/office/drawing/2014/main" id="{3EBDA8AB-72A9-4108-9870-D0AB94917B02}"/>
              </a:ext>
            </a:extLst>
          </p:cNvPr>
          <p:cNvSpPr txBox="1">
            <a:spLocks noChangeArrowheads="1"/>
          </p:cNvSpPr>
          <p:nvPr/>
        </p:nvSpPr>
        <p:spPr bwMode="auto">
          <a:xfrm>
            <a:off x="6324600" y="4267201"/>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(free-particle)</a:t>
            </a:r>
          </a:p>
        </p:txBody>
      </p:sp>
      <p:sp>
        <p:nvSpPr>
          <p:cNvPr id="342041" name="Text Box 25">
            <a:extLst>
              <a:ext uri="{FF2B5EF4-FFF2-40B4-BE49-F238E27FC236}">
                <a16:creationId xmlns:a16="http://schemas.microsoft.com/office/drawing/2014/main" id="{CA2ADB0C-E76F-4DDB-8B98-E0BB09EFF833}"/>
              </a:ext>
            </a:extLst>
          </p:cNvPr>
          <p:cNvSpPr txBox="1">
            <a:spLocks noChangeArrowheads="1"/>
          </p:cNvSpPr>
          <p:nvPr/>
        </p:nvSpPr>
        <p:spPr bwMode="auto">
          <a:xfrm>
            <a:off x="2420938" y="5424488"/>
            <a:ext cx="539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solidFill>
                  <a:srgbClr val="5B98D2"/>
                </a:solidFill>
              </a:rPr>
              <a:t>..The Free-Particle Schrodinger Wave Equation !</a:t>
            </a:r>
          </a:p>
        </p:txBody>
      </p:sp>
      <p:pic>
        <p:nvPicPr>
          <p:cNvPr id="15368" name="Picture 1" descr="latex-image-1.pdf">
            <a:extLst>
              <a:ext uri="{FF2B5EF4-FFF2-40B4-BE49-F238E27FC236}">
                <a16:creationId xmlns:a16="http://schemas.microsoft.com/office/drawing/2014/main" id="{037A3C03-9EEE-4D0F-A226-47222F358A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371600"/>
            <a:ext cx="29337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9" name="Picture 2" descr="latex-image-1.pdf">
            <a:extLst>
              <a:ext uri="{FF2B5EF4-FFF2-40B4-BE49-F238E27FC236}">
                <a16:creationId xmlns:a16="http://schemas.microsoft.com/office/drawing/2014/main" id="{3728C27B-9394-4E9A-8ABA-DE5AF73D58F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371600"/>
            <a:ext cx="2819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0" name="Picture 3" descr="latex-image-1.pdf">
            <a:extLst>
              <a:ext uri="{FF2B5EF4-FFF2-40B4-BE49-F238E27FC236}">
                <a16:creationId xmlns:a16="http://schemas.microsoft.com/office/drawing/2014/main" id="{9B0E89DF-F118-44CF-AC8B-7C5036C4221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514600"/>
            <a:ext cx="11049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71" name="Picture 4" descr="latex-image-1.pdf">
            <a:extLst>
              <a:ext uri="{FF2B5EF4-FFF2-40B4-BE49-F238E27FC236}">
                <a16:creationId xmlns:a16="http://schemas.microsoft.com/office/drawing/2014/main" id="{A2FA8F07-94FC-4605-8237-B0B2F7C9331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114800"/>
            <a:ext cx="2781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26">
            <a:extLst>
              <a:ext uri="{FF2B5EF4-FFF2-40B4-BE49-F238E27FC236}">
                <a16:creationId xmlns:a16="http://schemas.microsoft.com/office/drawing/2014/main" id="{A9D778C3-DE12-4B9F-8E3C-C59903D517D8}"/>
              </a:ext>
            </a:extLst>
          </p:cNvPr>
          <p:cNvSpPr txBox="1">
            <a:spLocks noChangeArrowheads="1"/>
          </p:cNvSpPr>
          <p:nvPr/>
        </p:nvSpPr>
        <p:spPr bwMode="auto">
          <a:xfrm>
            <a:off x="7993063" y="6319838"/>
            <a:ext cx="26717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400"/>
              <a:t>Erwin Schrödinger (1887–1961) </a:t>
            </a:r>
          </a:p>
        </p:txBody>
      </p:sp>
      <p:pic>
        <p:nvPicPr>
          <p:cNvPr id="15373" name="Picture 1" descr="Erwin_Schrödinger.jpg">
            <a:extLst>
              <a:ext uri="{FF2B5EF4-FFF2-40B4-BE49-F238E27FC236}">
                <a16:creationId xmlns:a16="http://schemas.microsoft.com/office/drawing/2014/main" id="{7A8D19F3-4435-4CA1-9FAF-069A5831F2D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278814" y="3500438"/>
            <a:ext cx="2181225" cy="283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Box 15">
            <a:extLst>
              <a:ext uri="{FF2B5EF4-FFF2-40B4-BE49-F238E27FC236}">
                <a16:creationId xmlns:a16="http://schemas.microsoft.com/office/drawing/2014/main" id="{92950293-2F56-4BD7-AFF7-350E4262343C}"/>
              </a:ext>
            </a:extLst>
          </p:cNvPr>
          <p:cNvSpPr txBox="1">
            <a:spLocks noChangeArrowheads="1"/>
          </p:cNvSpPr>
          <p:nvPr/>
        </p:nvSpPr>
        <p:spPr bwMode="auto">
          <a:xfrm>
            <a:off x="8312151" y="6548439"/>
            <a:ext cx="20748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a:t>Image in the Public Domain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42039"/>
                                        </p:tgtEl>
                                        <p:attrNameLst>
                                          <p:attrName>style.visibility</p:attrName>
                                        </p:attrNameLst>
                                      </p:cBhvr>
                                      <p:to>
                                        <p:strVal val="visible"/>
                                      </p:to>
                                    </p:set>
                                    <p:animEffect transition="in" filter="blinds(horizontal)">
                                      <p:cBhvr>
                                        <p:cTn id="7" dur="500"/>
                                        <p:tgtEl>
                                          <p:spTgt spid="34203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42030"/>
                                        </p:tgtEl>
                                        <p:attrNameLst>
                                          <p:attrName>style.visibility</p:attrName>
                                        </p:attrNameLst>
                                      </p:cBhvr>
                                      <p:to>
                                        <p:strVal val="visible"/>
                                      </p:to>
                                    </p:set>
                                    <p:animEffect transition="in" filter="blinds(horizontal)">
                                      <p:cBhvr>
                                        <p:cTn id="12" dur="500"/>
                                        <p:tgtEl>
                                          <p:spTgt spid="34203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42040"/>
                                        </p:tgtEl>
                                        <p:attrNameLst>
                                          <p:attrName>style.visibility</p:attrName>
                                        </p:attrNameLst>
                                      </p:cBhvr>
                                      <p:to>
                                        <p:strVal val="visible"/>
                                      </p:to>
                                    </p:set>
                                    <p:animEffect transition="in" filter="blinds(horizontal)">
                                      <p:cBhvr>
                                        <p:cTn id="15" dur="500"/>
                                        <p:tgtEl>
                                          <p:spTgt spid="34204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42041"/>
                                        </p:tgtEl>
                                        <p:attrNameLst>
                                          <p:attrName>style.visibility</p:attrName>
                                        </p:attrNameLst>
                                      </p:cBhvr>
                                      <p:to>
                                        <p:strVal val="visible"/>
                                      </p:to>
                                    </p:set>
                                    <p:animEffect transition="in" filter="blinds(horizontal)">
                                      <p:cBhvr>
                                        <p:cTn id="20" dur="500"/>
                                        <p:tgtEl>
                                          <p:spTgt spid="34204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30" grpId="0" animBg="1"/>
      <p:bldP spid="342039" grpId="0"/>
      <p:bldP spid="342040" grpId="0"/>
      <p:bldP spid="342041"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DD2BE10-98F5-49B3-BFD2-6B1161B18604}"/>
              </a:ext>
            </a:extLst>
          </p:cNvPr>
          <p:cNvSpPr>
            <a:spLocks noChangeArrowheads="1"/>
          </p:cNvSpPr>
          <p:nvPr/>
        </p:nvSpPr>
        <p:spPr bwMode="auto">
          <a:xfrm>
            <a:off x="3581400" y="381001"/>
            <a:ext cx="5056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800" i="1" u="sng"/>
              <a:t>Classical Energy Conservation</a:t>
            </a:r>
          </a:p>
        </p:txBody>
      </p:sp>
      <p:sp>
        <p:nvSpPr>
          <p:cNvPr id="16387" name="Rectangle 5">
            <a:extLst>
              <a:ext uri="{FF2B5EF4-FFF2-40B4-BE49-F238E27FC236}">
                <a16:creationId xmlns:a16="http://schemas.microsoft.com/office/drawing/2014/main" id="{682BB521-DBB9-47C9-89F0-AF68ADE842E3}"/>
              </a:ext>
            </a:extLst>
          </p:cNvPr>
          <p:cNvSpPr>
            <a:spLocks noGrp="1" noChangeArrowheads="1"/>
          </p:cNvSpPr>
          <p:nvPr>
            <p:ph type="body" idx="1"/>
          </p:nvPr>
        </p:nvSpPr>
        <p:spPr>
          <a:xfrm>
            <a:off x="2819400" y="4343400"/>
            <a:ext cx="7543800" cy="2133600"/>
          </a:xfrm>
          <a:noFill/>
        </p:spPr>
        <p:txBody>
          <a:bodyPr/>
          <a:lstStyle/>
          <a:p>
            <a:pPr eaLnBrk="1" hangingPunct="1">
              <a:lnSpc>
                <a:spcPct val="80000"/>
              </a:lnSpc>
            </a:pPr>
            <a:r>
              <a:rPr lang="en-US" altLang="en-US" sz="2000">
                <a:latin typeface="Trebuchet MS" panose="020B0603020202020204" pitchFamily="34" charset="0"/>
                <a:ea typeface="ＭＳ Ｐゴシック" panose="020B0600070205080204" pitchFamily="34" charset="-128"/>
              </a:rPr>
              <a:t>total energy = kinetic energy + potential energy</a:t>
            </a:r>
          </a:p>
          <a:p>
            <a:pPr eaLnBrk="1" hangingPunct="1">
              <a:lnSpc>
                <a:spcPct val="80000"/>
              </a:lnSpc>
            </a:pPr>
            <a:endParaRPr lang="en-US" altLang="en-US" sz="2000">
              <a:latin typeface="Trebuchet MS" panose="020B0603020202020204" pitchFamily="34" charset="0"/>
              <a:ea typeface="ＭＳ Ｐゴシック" panose="020B0600070205080204" pitchFamily="34" charset="-128"/>
            </a:endParaRPr>
          </a:p>
          <a:p>
            <a:pPr eaLnBrk="1" hangingPunct="1">
              <a:lnSpc>
                <a:spcPct val="80000"/>
              </a:lnSpc>
            </a:pPr>
            <a:r>
              <a:rPr lang="en-US" altLang="en-US" sz="2000">
                <a:latin typeface="Trebuchet MS" panose="020B0603020202020204" pitchFamily="34" charset="0"/>
                <a:ea typeface="ＭＳ Ｐゴシック" panose="020B0600070205080204" pitchFamily="34" charset="-128"/>
              </a:rPr>
              <a:t>In classical mechanics, </a:t>
            </a:r>
          </a:p>
          <a:p>
            <a:pPr eaLnBrk="1" hangingPunct="1">
              <a:lnSpc>
                <a:spcPct val="80000"/>
              </a:lnSpc>
            </a:pPr>
            <a:endParaRPr lang="en-US" altLang="en-US" sz="2000">
              <a:latin typeface="Trebuchet MS" panose="020B0603020202020204" pitchFamily="34" charset="0"/>
              <a:ea typeface="ＭＳ Ｐゴシック" panose="020B0600070205080204" pitchFamily="34" charset="-128"/>
            </a:endParaRPr>
          </a:p>
          <a:p>
            <a:pPr eaLnBrk="1" hangingPunct="1">
              <a:lnSpc>
                <a:spcPct val="80000"/>
              </a:lnSpc>
            </a:pPr>
            <a:r>
              <a:rPr lang="en-US" altLang="en-US" sz="2000" i="1">
                <a:latin typeface="Trebuchet MS" panose="020B0603020202020204" pitchFamily="34" charset="0"/>
                <a:ea typeface="ＭＳ Ｐゴシック" panose="020B0600070205080204" pitchFamily="34" charset="-128"/>
              </a:rPr>
              <a:t>V</a:t>
            </a:r>
            <a:r>
              <a:rPr lang="en-US" altLang="en-US" sz="2000">
                <a:latin typeface="Trebuchet MS" panose="020B0603020202020204" pitchFamily="34" charset="0"/>
                <a:ea typeface="ＭＳ Ｐゴシック" panose="020B0600070205080204" pitchFamily="34" charset="-128"/>
              </a:rPr>
              <a:t> depends on the system </a:t>
            </a:r>
          </a:p>
          <a:p>
            <a:pPr lvl="1" eaLnBrk="1" hangingPunct="1">
              <a:lnSpc>
                <a:spcPct val="80000"/>
              </a:lnSpc>
            </a:pPr>
            <a:r>
              <a:rPr lang="en-US" altLang="en-US" sz="1800">
                <a:latin typeface="Trebuchet MS" panose="020B0603020202020204" pitchFamily="34" charset="0"/>
                <a:ea typeface="ＭＳ Ｐゴシック" panose="020B0600070205080204" pitchFamily="34" charset="-128"/>
              </a:rPr>
              <a:t>e.g., gravitational potential energy, electric potential energy</a:t>
            </a:r>
          </a:p>
        </p:txBody>
      </p:sp>
      <p:pic>
        <p:nvPicPr>
          <p:cNvPr id="16388" name="Picture 1" descr="latex-image-1.pdf">
            <a:extLst>
              <a:ext uri="{FF2B5EF4-FFF2-40B4-BE49-F238E27FC236}">
                <a16:creationId xmlns:a16="http://schemas.microsoft.com/office/drawing/2014/main" id="{32FA924F-3558-4985-9ACB-22D751A06E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5029200"/>
            <a:ext cx="1409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1">
            <a:extLst>
              <a:ext uri="{FF2B5EF4-FFF2-40B4-BE49-F238E27FC236}">
                <a16:creationId xmlns:a16="http://schemas.microsoft.com/office/drawing/2014/main" id="{24CFE482-160F-4355-9AF4-30C6A4AD17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1295400"/>
            <a:ext cx="46228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TextBox 2">
            <a:extLst>
              <a:ext uri="{FF2B5EF4-FFF2-40B4-BE49-F238E27FC236}">
                <a16:creationId xmlns:a16="http://schemas.microsoft.com/office/drawing/2014/main" id="{BC154096-2F29-49C2-A911-A8CCE752F2FE}"/>
              </a:ext>
            </a:extLst>
          </p:cNvPr>
          <p:cNvSpPr txBox="1">
            <a:spLocks noChangeArrowheads="1"/>
          </p:cNvSpPr>
          <p:nvPr/>
        </p:nvSpPr>
        <p:spPr bwMode="auto">
          <a:xfrm>
            <a:off x="3657601" y="1828801"/>
            <a:ext cx="13636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Zero speed start</a:t>
            </a:r>
          </a:p>
        </p:txBody>
      </p:sp>
      <p:sp>
        <p:nvSpPr>
          <p:cNvPr id="16391" name="TextBox 7">
            <a:extLst>
              <a:ext uri="{FF2B5EF4-FFF2-40B4-BE49-F238E27FC236}">
                <a16:creationId xmlns:a16="http://schemas.microsoft.com/office/drawing/2014/main" id="{DC6A797B-04F8-4D02-B37B-2CB0F276D63A}"/>
              </a:ext>
            </a:extLst>
          </p:cNvPr>
          <p:cNvSpPr txBox="1">
            <a:spLocks noChangeArrowheads="1"/>
          </p:cNvSpPr>
          <p:nvPr/>
        </p:nvSpPr>
        <p:spPr bwMode="auto">
          <a:xfrm>
            <a:off x="6324601" y="1371601"/>
            <a:ext cx="1368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Maximum height</a:t>
            </a:r>
          </a:p>
          <a:p>
            <a:pPr eaLnBrk="1" hangingPunct="1"/>
            <a:r>
              <a:rPr lang="en-US" altLang="en-US" sz="1200" b="1"/>
              <a:t>and zero speed</a:t>
            </a:r>
          </a:p>
        </p:txBody>
      </p:sp>
      <p:sp>
        <p:nvSpPr>
          <p:cNvPr id="16392" name="TextBox 8">
            <a:extLst>
              <a:ext uri="{FF2B5EF4-FFF2-40B4-BE49-F238E27FC236}">
                <a16:creationId xmlns:a16="http://schemas.microsoft.com/office/drawing/2014/main" id="{7F5C0B28-96ED-4940-A0B7-A7FF51447004}"/>
              </a:ext>
            </a:extLst>
          </p:cNvPr>
          <p:cNvSpPr txBox="1">
            <a:spLocks noChangeArrowheads="1"/>
          </p:cNvSpPr>
          <p:nvPr/>
        </p:nvSpPr>
        <p:spPr bwMode="auto">
          <a:xfrm>
            <a:off x="5867400" y="3200401"/>
            <a:ext cx="692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Fastest</a:t>
            </a:r>
          </a:p>
        </p:txBody>
      </p:sp>
      <p:cxnSp>
        <p:nvCxnSpPr>
          <p:cNvPr id="16393" name="Straight Arrow Connector 4">
            <a:extLst>
              <a:ext uri="{FF2B5EF4-FFF2-40B4-BE49-F238E27FC236}">
                <a16:creationId xmlns:a16="http://schemas.microsoft.com/office/drawing/2014/main" id="{3E991211-E921-4DAD-A11C-E79DEE1449D7}"/>
              </a:ext>
            </a:extLst>
          </p:cNvPr>
          <p:cNvCxnSpPr>
            <a:cxnSpLocks noChangeShapeType="1"/>
          </p:cNvCxnSpPr>
          <p:nvPr/>
        </p:nvCxnSpPr>
        <p:spPr bwMode="auto">
          <a:xfrm>
            <a:off x="5257800" y="2514600"/>
            <a:ext cx="533400" cy="68580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394" name="Straight Arrow Connector 6">
            <a:extLst>
              <a:ext uri="{FF2B5EF4-FFF2-40B4-BE49-F238E27FC236}">
                <a16:creationId xmlns:a16="http://schemas.microsoft.com/office/drawing/2014/main" id="{89CF9DB1-80AD-4447-9F00-4CCC8F26628C}"/>
              </a:ext>
            </a:extLst>
          </p:cNvPr>
          <p:cNvCxnSpPr>
            <a:cxnSpLocks noChangeShapeType="1"/>
          </p:cNvCxnSpPr>
          <p:nvPr/>
        </p:nvCxnSpPr>
        <p:spPr bwMode="auto">
          <a:xfrm flipV="1">
            <a:off x="6553200" y="2590800"/>
            <a:ext cx="457200" cy="60960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More seriously, it is a description of the waythe small particles that make up the universe                    behave. The...">
            <a:extLst>
              <a:ext uri="{FF2B5EF4-FFF2-40B4-BE49-F238E27FC236}">
                <a16:creationId xmlns:a16="http://schemas.microsoft.com/office/drawing/2014/main" id="{42A4BCFA-C179-4E46-8B16-92D9192D4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60" y="621437"/>
            <a:ext cx="9472474" cy="5956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585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0DED4EAA-578C-4567-9F31-01914579EEC5}"/>
              </a:ext>
            </a:extLst>
          </p:cNvPr>
          <p:cNvSpPr/>
          <p:nvPr/>
        </p:nvSpPr>
        <p:spPr bwMode="auto">
          <a:xfrm>
            <a:off x="5943600" y="1295400"/>
            <a:ext cx="4419600" cy="1143000"/>
          </a:xfrm>
          <a:prstGeom prst="roundRect">
            <a:avLst/>
          </a:prstGeom>
          <a:solidFill>
            <a:schemeClr val="bg1">
              <a:lumMod val="85000"/>
            </a:schemeClr>
          </a:solidFill>
          <a:ln w="25400" cap="flat" cmpd="sng" algn="ctr">
            <a:solidFill>
              <a:srgbClr val="000000"/>
            </a:solidFill>
            <a:prstDash val="solid"/>
            <a:round/>
            <a:headEnd type="none" w="med" len="med"/>
            <a:tailEnd type="none" w="med" len="med"/>
          </a:ln>
          <a:effectLst/>
        </p:spPr>
        <p:txBody>
          <a:bodyPr/>
          <a:lstStyle/>
          <a:p>
            <a:pPr>
              <a:defRPr/>
            </a:pPr>
            <a:endParaRPr lang="en-US">
              <a:latin typeface="Trebuchet MS" pitchFamily="-65" charset="0"/>
              <a:ea typeface="ＭＳ Ｐゴシック" charset="0"/>
              <a:cs typeface="ＭＳ Ｐゴシック" charset="0"/>
            </a:endParaRPr>
          </a:p>
        </p:txBody>
      </p:sp>
      <p:sp>
        <p:nvSpPr>
          <p:cNvPr id="17411" name="Rectangle 2">
            <a:extLst>
              <a:ext uri="{FF2B5EF4-FFF2-40B4-BE49-F238E27FC236}">
                <a16:creationId xmlns:a16="http://schemas.microsoft.com/office/drawing/2014/main" id="{CC5E7981-71D2-4740-B972-D848FFCC0F71}"/>
              </a:ext>
            </a:extLst>
          </p:cNvPr>
          <p:cNvSpPr>
            <a:spLocks noChangeArrowheads="1"/>
          </p:cNvSpPr>
          <p:nvPr/>
        </p:nvSpPr>
        <p:spPr bwMode="auto">
          <a:xfrm>
            <a:off x="2774950" y="381000"/>
            <a:ext cx="6597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400" i="1" u="sng"/>
              <a:t>Schrodinger Equation and Energy Conservation</a:t>
            </a:r>
          </a:p>
        </p:txBody>
      </p:sp>
      <p:sp>
        <p:nvSpPr>
          <p:cNvPr id="37892" name="Text Box 4">
            <a:extLst>
              <a:ext uri="{FF2B5EF4-FFF2-40B4-BE49-F238E27FC236}">
                <a16:creationId xmlns:a16="http://schemas.microsoft.com/office/drawing/2014/main" id="{69B2B380-73A7-4B33-9F8B-F6F0342324B7}"/>
              </a:ext>
            </a:extLst>
          </p:cNvPr>
          <p:cNvSpPr txBox="1">
            <a:spLocks noChangeArrowheads="1"/>
          </p:cNvSpPr>
          <p:nvPr/>
        </p:nvSpPr>
        <p:spPr bwMode="auto">
          <a:xfrm>
            <a:off x="6172201" y="914401"/>
            <a:ext cx="39036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5B98D2"/>
                </a:solidFill>
              </a:rPr>
              <a:t>... The Schrodinger Wave Equation !</a:t>
            </a:r>
          </a:p>
        </p:txBody>
      </p:sp>
      <p:sp>
        <p:nvSpPr>
          <p:cNvPr id="37896" name="AutoShape 8">
            <a:extLst>
              <a:ext uri="{FF2B5EF4-FFF2-40B4-BE49-F238E27FC236}">
                <a16:creationId xmlns:a16="http://schemas.microsoft.com/office/drawing/2014/main" id="{9BC0FEC2-E6C2-4727-ACF6-B80FE8D87FB9}"/>
              </a:ext>
            </a:extLst>
          </p:cNvPr>
          <p:cNvSpPr>
            <a:spLocks noChangeArrowheads="1"/>
          </p:cNvSpPr>
          <p:nvPr/>
        </p:nvSpPr>
        <p:spPr bwMode="auto">
          <a:xfrm>
            <a:off x="4648200" y="1676400"/>
            <a:ext cx="1143000" cy="457200"/>
          </a:xfrm>
          <a:prstGeom prst="rightArrow">
            <a:avLst>
              <a:gd name="adj1" fmla="val 50000"/>
              <a:gd name="adj2" fmla="val 62500"/>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sp>
        <p:nvSpPr>
          <p:cNvPr id="37899" name="Text Box 11">
            <a:extLst>
              <a:ext uri="{FF2B5EF4-FFF2-40B4-BE49-F238E27FC236}">
                <a16:creationId xmlns:a16="http://schemas.microsoft.com/office/drawing/2014/main" id="{7C6B05EF-A6CC-4F51-AC22-3992C6F6B34A}"/>
              </a:ext>
            </a:extLst>
          </p:cNvPr>
          <p:cNvSpPr txBox="1">
            <a:spLocks noChangeArrowheads="1"/>
          </p:cNvSpPr>
          <p:nvPr/>
        </p:nvSpPr>
        <p:spPr bwMode="auto">
          <a:xfrm>
            <a:off x="7254876" y="2470150"/>
            <a:ext cx="1217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t>K.E. term</a:t>
            </a:r>
          </a:p>
        </p:txBody>
      </p:sp>
      <p:sp>
        <p:nvSpPr>
          <p:cNvPr id="37900" name="Line 12">
            <a:extLst>
              <a:ext uri="{FF2B5EF4-FFF2-40B4-BE49-F238E27FC236}">
                <a16:creationId xmlns:a16="http://schemas.microsoft.com/office/drawing/2014/main" id="{F34B8897-2B61-498A-BB17-F88C4A685596}"/>
              </a:ext>
            </a:extLst>
          </p:cNvPr>
          <p:cNvSpPr>
            <a:spLocks noChangeShapeType="1"/>
          </p:cNvSpPr>
          <p:nvPr/>
        </p:nvSpPr>
        <p:spPr bwMode="auto">
          <a:xfrm flipV="1">
            <a:off x="7956550" y="2286000"/>
            <a:ext cx="120650" cy="22860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7902" name="Text Box 14">
            <a:extLst>
              <a:ext uri="{FF2B5EF4-FFF2-40B4-BE49-F238E27FC236}">
                <a16:creationId xmlns:a16="http://schemas.microsoft.com/office/drawing/2014/main" id="{B3D61B07-52AE-499C-8173-7EC486D30943}"/>
              </a:ext>
            </a:extLst>
          </p:cNvPr>
          <p:cNvSpPr txBox="1">
            <a:spLocks noChangeArrowheads="1"/>
          </p:cNvSpPr>
          <p:nvPr/>
        </p:nvSpPr>
        <p:spPr bwMode="auto">
          <a:xfrm>
            <a:off x="9226550" y="2470150"/>
            <a:ext cx="1182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0">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solidFill>
                  <a:srgbClr val="000000"/>
                </a:solidFill>
              </a:rPr>
              <a:t>P.E. term</a:t>
            </a:r>
          </a:p>
        </p:txBody>
      </p:sp>
      <p:sp>
        <p:nvSpPr>
          <p:cNvPr id="37903" name="Line 15">
            <a:extLst>
              <a:ext uri="{FF2B5EF4-FFF2-40B4-BE49-F238E27FC236}">
                <a16:creationId xmlns:a16="http://schemas.microsoft.com/office/drawing/2014/main" id="{FB43CB64-2811-4A29-8D7F-09D38AA133A3}"/>
              </a:ext>
            </a:extLst>
          </p:cNvPr>
          <p:cNvSpPr>
            <a:spLocks noChangeShapeType="1"/>
          </p:cNvSpPr>
          <p:nvPr/>
        </p:nvSpPr>
        <p:spPr bwMode="auto">
          <a:xfrm flipH="1" flipV="1">
            <a:off x="9863139" y="2249488"/>
            <a:ext cx="65087" cy="273050"/>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37904" name="Text Box 16">
            <a:extLst>
              <a:ext uri="{FF2B5EF4-FFF2-40B4-BE49-F238E27FC236}">
                <a16:creationId xmlns:a16="http://schemas.microsoft.com/office/drawing/2014/main" id="{DCE0ED62-6A85-43E8-B09A-A1A9080355ED}"/>
              </a:ext>
            </a:extLst>
          </p:cNvPr>
          <p:cNvSpPr txBox="1">
            <a:spLocks noChangeArrowheads="1"/>
          </p:cNvSpPr>
          <p:nvPr/>
        </p:nvSpPr>
        <p:spPr bwMode="auto">
          <a:xfrm>
            <a:off x="5410200" y="2470150"/>
            <a:ext cx="175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t>Total E term</a:t>
            </a:r>
          </a:p>
        </p:txBody>
      </p:sp>
      <p:sp>
        <p:nvSpPr>
          <p:cNvPr id="37905" name="Line 17">
            <a:extLst>
              <a:ext uri="{FF2B5EF4-FFF2-40B4-BE49-F238E27FC236}">
                <a16:creationId xmlns:a16="http://schemas.microsoft.com/office/drawing/2014/main" id="{62F2BC5B-0A75-4EE8-907B-474B73DD6246}"/>
              </a:ext>
            </a:extLst>
          </p:cNvPr>
          <p:cNvSpPr>
            <a:spLocks noChangeShapeType="1"/>
          </p:cNvSpPr>
          <p:nvPr/>
        </p:nvSpPr>
        <p:spPr bwMode="auto">
          <a:xfrm flipV="1">
            <a:off x="6553200" y="2286000"/>
            <a:ext cx="152400" cy="217488"/>
          </a:xfrm>
          <a:prstGeom prst="line">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20" name="Text Box 4">
            <a:extLst>
              <a:ext uri="{FF2B5EF4-FFF2-40B4-BE49-F238E27FC236}">
                <a16:creationId xmlns:a16="http://schemas.microsoft.com/office/drawing/2014/main" id="{555D7B35-C095-4B10-8DA4-66BEEA38BD32}"/>
              </a:ext>
            </a:extLst>
          </p:cNvPr>
          <p:cNvSpPr txBox="1">
            <a:spLocks noChangeArrowheads="1"/>
          </p:cNvSpPr>
          <p:nvPr/>
        </p:nvSpPr>
        <p:spPr bwMode="auto">
          <a:xfrm>
            <a:off x="5027614" y="2909889"/>
            <a:ext cx="56403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5B98D2"/>
                </a:solidFill>
              </a:rPr>
              <a:t>... In physics notation and in 3-D this is how it looks:</a:t>
            </a:r>
          </a:p>
        </p:txBody>
      </p:sp>
      <p:pic>
        <p:nvPicPr>
          <p:cNvPr id="17421" name="Picture 1" descr="latex-image-1.pdf">
            <a:extLst>
              <a:ext uri="{FF2B5EF4-FFF2-40B4-BE49-F238E27FC236}">
                <a16:creationId xmlns:a16="http://schemas.microsoft.com/office/drawing/2014/main" id="{C5371D41-C8E6-4BCC-886F-BEE57A9DB8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8800"/>
            <a:ext cx="15367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2" descr="latex-image-1.pdf">
            <a:extLst>
              <a:ext uri="{FF2B5EF4-FFF2-40B4-BE49-F238E27FC236}">
                <a16:creationId xmlns:a16="http://schemas.microsoft.com/office/drawing/2014/main" id="{023840AB-CE94-4206-A0FD-CD896BB2C1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24000"/>
            <a:ext cx="4051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3" descr="latex-image-1.pdf">
            <a:extLst>
              <a:ext uri="{FF2B5EF4-FFF2-40B4-BE49-F238E27FC236}">
                <a16:creationId xmlns:a16="http://schemas.microsoft.com/office/drawing/2014/main" id="{B401A1BA-492C-44D7-8A51-B85DC96032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3352800"/>
            <a:ext cx="5702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17">
            <a:extLst>
              <a:ext uri="{FF2B5EF4-FFF2-40B4-BE49-F238E27FC236}">
                <a16:creationId xmlns:a16="http://schemas.microsoft.com/office/drawing/2014/main" id="{2B265E39-009F-412C-8EB6-0166E8487B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00201" y="4267200"/>
            <a:ext cx="4308475"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TextBox 18">
            <a:extLst>
              <a:ext uri="{FF2B5EF4-FFF2-40B4-BE49-F238E27FC236}">
                <a16:creationId xmlns:a16="http://schemas.microsoft.com/office/drawing/2014/main" id="{60CDFF02-75C8-4A24-A9F4-1AA870D532F9}"/>
              </a:ext>
            </a:extLst>
          </p:cNvPr>
          <p:cNvSpPr txBox="1">
            <a:spLocks noChangeArrowheads="1"/>
          </p:cNvSpPr>
          <p:nvPr/>
        </p:nvSpPr>
        <p:spPr bwMode="auto">
          <a:xfrm>
            <a:off x="1531938" y="4724401"/>
            <a:ext cx="13636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Zero speed start</a:t>
            </a:r>
          </a:p>
        </p:txBody>
      </p:sp>
      <p:sp>
        <p:nvSpPr>
          <p:cNvPr id="17426" name="TextBox 20">
            <a:extLst>
              <a:ext uri="{FF2B5EF4-FFF2-40B4-BE49-F238E27FC236}">
                <a16:creationId xmlns:a16="http://schemas.microsoft.com/office/drawing/2014/main" id="{835C81CE-63EA-4F6B-998E-F910B65A8EA1}"/>
              </a:ext>
            </a:extLst>
          </p:cNvPr>
          <p:cNvSpPr txBox="1">
            <a:spLocks noChangeArrowheads="1"/>
          </p:cNvSpPr>
          <p:nvPr/>
        </p:nvSpPr>
        <p:spPr bwMode="auto">
          <a:xfrm>
            <a:off x="3886201" y="4343401"/>
            <a:ext cx="1368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Maximum height</a:t>
            </a:r>
          </a:p>
          <a:p>
            <a:pPr eaLnBrk="1" hangingPunct="1"/>
            <a:r>
              <a:rPr lang="en-US" altLang="en-US" sz="1200" b="1"/>
              <a:t>and zero speed</a:t>
            </a:r>
          </a:p>
        </p:txBody>
      </p:sp>
      <p:sp>
        <p:nvSpPr>
          <p:cNvPr id="17427" name="TextBox 21">
            <a:extLst>
              <a:ext uri="{FF2B5EF4-FFF2-40B4-BE49-F238E27FC236}">
                <a16:creationId xmlns:a16="http://schemas.microsoft.com/office/drawing/2014/main" id="{F5E096EB-131B-4F90-89E8-0C610F0ED02A}"/>
              </a:ext>
            </a:extLst>
          </p:cNvPr>
          <p:cNvSpPr txBox="1">
            <a:spLocks noChangeArrowheads="1"/>
          </p:cNvSpPr>
          <p:nvPr/>
        </p:nvSpPr>
        <p:spPr bwMode="auto">
          <a:xfrm>
            <a:off x="3429000" y="6019801"/>
            <a:ext cx="6921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Fastest</a:t>
            </a:r>
          </a:p>
        </p:txBody>
      </p:sp>
      <p:cxnSp>
        <p:nvCxnSpPr>
          <p:cNvPr id="17428" name="Straight Arrow Connector 22">
            <a:extLst>
              <a:ext uri="{FF2B5EF4-FFF2-40B4-BE49-F238E27FC236}">
                <a16:creationId xmlns:a16="http://schemas.microsoft.com/office/drawing/2014/main" id="{38F6171D-54C0-427B-9972-AE97699C9E98}"/>
              </a:ext>
            </a:extLst>
          </p:cNvPr>
          <p:cNvCxnSpPr>
            <a:cxnSpLocks noChangeShapeType="1"/>
          </p:cNvCxnSpPr>
          <p:nvPr/>
        </p:nvCxnSpPr>
        <p:spPr bwMode="auto">
          <a:xfrm>
            <a:off x="2895600" y="5410200"/>
            <a:ext cx="533400" cy="68580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429" name="Straight Arrow Connector 23">
            <a:extLst>
              <a:ext uri="{FF2B5EF4-FFF2-40B4-BE49-F238E27FC236}">
                <a16:creationId xmlns:a16="http://schemas.microsoft.com/office/drawing/2014/main" id="{D75D99D5-126C-4629-8620-99DEA0C4835D}"/>
              </a:ext>
            </a:extLst>
          </p:cNvPr>
          <p:cNvCxnSpPr>
            <a:cxnSpLocks noChangeShapeType="1"/>
          </p:cNvCxnSpPr>
          <p:nvPr/>
        </p:nvCxnSpPr>
        <p:spPr bwMode="auto">
          <a:xfrm flipV="1">
            <a:off x="4114800" y="5562600"/>
            <a:ext cx="457200" cy="609600"/>
          </a:xfrm>
          <a:prstGeom prst="straightConnector1">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430" name="TextBox 6">
            <a:extLst>
              <a:ext uri="{FF2B5EF4-FFF2-40B4-BE49-F238E27FC236}">
                <a16:creationId xmlns:a16="http://schemas.microsoft.com/office/drawing/2014/main" id="{6E51B8F6-0F33-47D6-BE10-AD9A5BBD98EB}"/>
              </a:ext>
            </a:extLst>
          </p:cNvPr>
          <p:cNvSpPr txBox="1">
            <a:spLocks noChangeArrowheads="1"/>
          </p:cNvSpPr>
          <p:nvPr/>
        </p:nvSpPr>
        <p:spPr bwMode="auto">
          <a:xfrm>
            <a:off x="6781800" y="4191001"/>
            <a:ext cx="83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Electron</a:t>
            </a:r>
          </a:p>
          <a:p>
            <a:pPr eaLnBrk="1" hangingPunct="1"/>
            <a:r>
              <a:rPr lang="en-US" altLang="en-US" sz="1200" b="1"/>
              <a:t>Potential</a:t>
            </a:r>
          </a:p>
          <a:p>
            <a:pPr eaLnBrk="1" hangingPunct="1"/>
            <a:r>
              <a:rPr lang="en-US" altLang="en-US" sz="1200" b="1"/>
              <a:t>Energy</a:t>
            </a:r>
          </a:p>
        </p:txBody>
      </p:sp>
      <p:sp>
        <p:nvSpPr>
          <p:cNvPr id="17431" name="TextBox 29">
            <a:extLst>
              <a:ext uri="{FF2B5EF4-FFF2-40B4-BE49-F238E27FC236}">
                <a16:creationId xmlns:a16="http://schemas.microsoft.com/office/drawing/2014/main" id="{47AA4E4B-D11E-409B-9048-0B26C75ED7EC}"/>
              </a:ext>
            </a:extLst>
          </p:cNvPr>
          <p:cNvSpPr txBox="1">
            <a:spLocks noChangeArrowheads="1"/>
          </p:cNvSpPr>
          <p:nvPr/>
        </p:nvSpPr>
        <p:spPr bwMode="auto">
          <a:xfrm>
            <a:off x="8915400" y="6096001"/>
            <a:ext cx="7239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Battery</a:t>
            </a:r>
          </a:p>
        </p:txBody>
      </p:sp>
      <p:sp>
        <p:nvSpPr>
          <p:cNvPr id="17432" name="TextBox 30">
            <a:extLst>
              <a:ext uri="{FF2B5EF4-FFF2-40B4-BE49-F238E27FC236}">
                <a16:creationId xmlns:a16="http://schemas.microsoft.com/office/drawing/2014/main" id="{18302E6D-AECC-4C70-9449-F8C19EA5517C}"/>
              </a:ext>
            </a:extLst>
          </p:cNvPr>
          <p:cNvSpPr txBox="1">
            <a:spLocks noChangeArrowheads="1"/>
          </p:cNvSpPr>
          <p:nvPr/>
        </p:nvSpPr>
        <p:spPr bwMode="auto">
          <a:xfrm>
            <a:off x="6705601" y="5486401"/>
            <a:ext cx="830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b="1"/>
              <a:t>Incoming</a:t>
            </a:r>
          </a:p>
          <a:p>
            <a:pPr eaLnBrk="1" hangingPunct="1"/>
            <a:r>
              <a:rPr lang="en-US" altLang="en-US" sz="1200" b="1"/>
              <a:t>Electron</a:t>
            </a:r>
          </a:p>
        </p:txBody>
      </p:sp>
      <p:pic>
        <p:nvPicPr>
          <p:cNvPr id="17433" name="Picture 7">
            <a:extLst>
              <a:ext uri="{FF2B5EF4-FFF2-40B4-BE49-F238E27FC236}">
                <a16:creationId xmlns:a16="http://schemas.microsoft.com/office/drawing/2014/main" id="{486541FD-E175-4112-B91B-682EC5D306BB}"/>
              </a:ext>
            </a:extLst>
          </p:cNvPr>
          <p:cNvPicPr>
            <a:picLocks noChangeAspect="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7010400" y="4191000"/>
            <a:ext cx="27305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blinds(horizontal)">
                                      <p:cBhvr>
                                        <p:cTn id="7" dur="500"/>
                                        <p:tgtEl>
                                          <p:spTgt spid="3789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7896"/>
                                        </p:tgtEl>
                                        <p:attrNameLst>
                                          <p:attrName>style.visibility</p:attrName>
                                        </p:attrNameLst>
                                      </p:cBhvr>
                                      <p:to>
                                        <p:strVal val="visible"/>
                                      </p:to>
                                    </p:set>
                                    <p:animEffect transition="in" filter="blinds(horizontal)">
                                      <p:cBhvr>
                                        <p:cTn id="10" dur="500"/>
                                        <p:tgtEl>
                                          <p:spTgt spid="37896"/>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904"/>
                                        </p:tgtEl>
                                        <p:attrNameLst>
                                          <p:attrName>style.visibility</p:attrName>
                                        </p:attrNameLst>
                                      </p:cBhvr>
                                      <p:to>
                                        <p:strVal val="visible"/>
                                      </p:to>
                                    </p:set>
                                    <p:animEffect transition="in" filter="fade">
                                      <p:cBhvr>
                                        <p:cTn id="15" dur="500"/>
                                        <p:tgtEl>
                                          <p:spTgt spid="37904"/>
                                        </p:tgtEl>
                                      </p:cBhvr>
                                    </p:animEffect>
                                  </p:childTnLst>
                                </p:cTn>
                              </p:par>
                              <p:par>
                                <p:cTn id="16" presetID="10" presetClass="entr" presetSubtype="0" fill="hold" nodeType="withEffect">
                                  <p:stCondLst>
                                    <p:cond delay="0"/>
                                  </p:stCondLst>
                                  <p:childTnLst>
                                    <p:set>
                                      <p:cBhvr>
                                        <p:cTn id="17" dur="1" fill="hold">
                                          <p:stCondLst>
                                            <p:cond delay="0"/>
                                          </p:stCondLst>
                                        </p:cTn>
                                        <p:tgtEl>
                                          <p:spTgt spid="37905"/>
                                        </p:tgtEl>
                                        <p:attrNameLst>
                                          <p:attrName>style.visibility</p:attrName>
                                        </p:attrNameLst>
                                      </p:cBhvr>
                                      <p:to>
                                        <p:strVal val="visible"/>
                                      </p:to>
                                    </p:set>
                                    <p:animEffect transition="in" filter="fade">
                                      <p:cBhvr>
                                        <p:cTn id="18" dur="500"/>
                                        <p:tgtEl>
                                          <p:spTgt spid="379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899"/>
                                        </p:tgtEl>
                                        <p:attrNameLst>
                                          <p:attrName>style.visibility</p:attrName>
                                        </p:attrNameLst>
                                      </p:cBhvr>
                                      <p:to>
                                        <p:strVal val="visible"/>
                                      </p:to>
                                    </p:set>
                                    <p:animEffect transition="in" filter="fade">
                                      <p:cBhvr>
                                        <p:cTn id="23" dur="500"/>
                                        <p:tgtEl>
                                          <p:spTgt spid="37899"/>
                                        </p:tgtEl>
                                      </p:cBhvr>
                                    </p:animEffect>
                                  </p:childTnLst>
                                </p:cTn>
                              </p:par>
                              <p:par>
                                <p:cTn id="24" presetID="10" presetClass="entr" presetSubtype="0" fill="hold" nodeType="withEffect">
                                  <p:stCondLst>
                                    <p:cond delay="0"/>
                                  </p:stCondLst>
                                  <p:childTnLst>
                                    <p:set>
                                      <p:cBhvr>
                                        <p:cTn id="25" dur="1" fill="hold">
                                          <p:stCondLst>
                                            <p:cond delay="0"/>
                                          </p:stCondLst>
                                        </p:cTn>
                                        <p:tgtEl>
                                          <p:spTgt spid="37900"/>
                                        </p:tgtEl>
                                        <p:attrNameLst>
                                          <p:attrName>style.visibility</p:attrName>
                                        </p:attrNameLst>
                                      </p:cBhvr>
                                      <p:to>
                                        <p:strVal val="visible"/>
                                      </p:to>
                                    </p:set>
                                    <p:animEffect transition="in" filter="fade">
                                      <p:cBhvr>
                                        <p:cTn id="26" dur="500"/>
                                        <p:tgtEl>
                                          <p:spTgt spid="3790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902"/>
                                        </p:tgtEl>
                                        <p:attrNameLst>
                                          <p:attrName>style.visibility</p:attrName>
                                        </p:attrNameLst>
                                      </p:cBhvr>
                                      <p:to>
                                        <p:strVal val="visible"/>
                                      </p:to>
                                    </p:set>
                                    <p:animEffect transition="in" filter="fade">
                                      <p:cBhvr>
                                        <p:cTn id="31" dur="500"/>
                                        <p:tgtEl>
                                          <p:spTgt spid="37902"/>
                                        </p:tgtEl>
                                      </p:cBhvr>
                                    </p:animEffect>
                                  </p:childTnLst>
                                </p:cTn>
                              </p:par>
                              <p:par>
                                <p:cTn id="32" presetID="10" presetClass="entr" presetSubtype="0" fill="hold" nodeType="withEffect">
                                  <p:stCondLst>
                                    <p:cond delay="0"/>
                                  </p:stCondLst>
                                  <p:childTnLst>
                                    <p:set>
                                      <p:cBhvr>
                                        <p:cTn id="33" dur="1" fill="hold">
                                          <p:stCondLst>
                                            <p:cond delay="0"/>
                                          </p:stCondLst>
                                        </p:cTn>
                                        <p:tgtEl>
                                          <p:spTgt spid="37903"/>
                                        </p:tgtEl>
                                        <p:attrNameLst>
                                          <p:attrName>style.visibility</p:attrName>
                                        </p:attrNameLst>
                                      </p:cBhvr>
                                      <p:to>
                                        <p:strVal val="visible"/>
                                      </p:to>
                                    </p:set>
                                    <p:animEffect transition="in" filter="fade">
                                      <p:cBhvr>
                                        <p:cTn id="34" dur="500"/>
                                        <p:tgtEl>
                                          <p:spTgt spid="3790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p:bldP spid="37896" grpId="0" animBg="1"/>
      <p:bldP spid="37899" grpId="0"/>
      <p:bldP spid="37902" grpId="0"/>
      <p:bldP spid="37904"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descr="latex-image-1.pdf">
            <a:extLst>
              <a:ext uri="{FF2B5EF4-FFF2-40B4-BE49-F238E27FC236}">
                <a16:creationId xmlns:a16="http://schemas.microsoft.com/office/drawing/2014/main" id="{BB0BB8C7-48EE-4CBF-9E2A-FEC1227A79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572000"/>
            <a:ext cx="47879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6">
            <a:extLst>
              <a:ext uri="{FF2B5EF4-FFF2-40B4-BE49-F238E27FC236}">
                <a16:creationId xmlns:a16="http://schemas.microsoft.com/office/drawing/2014/main" id="{76A6D9D4-5DAD-4886-B52F-EE9D12B11794}"/>
              </a:ext>
            </a:extLst>
          </p:cNvPr>
          <p:cNvSpPr txBox="1">
            <a:spLocks noChangeArrowheads="1"/>
          </p:cNvSpPr>
          <p:nvPr/>
        </p:nvSpPr>
        <p:spPr bwMode="auto">
          <a:xfrm>
            <a:off x="2976563" y="609601"/>
            <a:ext cx="6407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400" i="1" u="sng">
                <a:solidFill>
                  <a:srgbClr val="5B98D2"/>
                </a:solidFill>
              </a:rPr>
              <a:t>Time-</a:t>
            </a:r>
            <a:r>
              <a:rPr lang="en-US" altLang="en-US" sz="2400" i="1" u="sng"/>
              <a:t>Dependent</a:t>
            </a:r>
            <a:r>
              <a:rPr lang="en-US" altLang="en-US" sz="2400" i="1" u="sng">
                <a:solidFill>
                  <a:srgbClr val="5B98D2"/>
                </a:solidFill>
              </a:rPr>
              <a:t> Schrodinger Wave Equation</a:t>
            </a:r>
          </a:p>
        </p:txBody>
      </p:sp>
      <p:sp>
        <p:nvSpPr>
          <p:cNvPr id="8200" name="Text Box 8">
            <a:extLst>
              <a:ext uri="{FF2B5EF4-FFF2-40B4-BE49-F238E27FC236}">
                <a16:creationId xmlns:a16="http://schemas.microsoft.com/office/drawing/2014/main" id="{4719902B-9D17-4232-A09C-3D99D08D11AD}"/>
              </a:ext>
            </a:extLst>
          </p:cNvPr>
          <p:cNvSpPr txBox="1">
            <a:spLocks noChangeArrowheads="1"/>
          </p:cNvSpPr>
          <p:nvPr/>
        </p:nvSpPr>
        <p:spPr bwMode="auto">
          <a:xfrm>
            <a:off x="2857500" y="3657601"/>
            <a:ext cx="6643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400" i="1" u="sng">
                <a:solidFill>
                  <a:srgbClr val="5B98D2"/>
                </a:solidFill>
              </a:rPr>
              <a:t>Time-</a:t>
            </a:r>
            <a:r>
              <a:rPr lang="en-US" altLang="en-US" sz="2400" i="1" u="sng"/>
              <a:t>Independent</a:t>
            </a:r>
            <a:r>
              <a:rPr lang="en-US" altLang="en-US" sz="2400" i="1" u="sng">
                <a:solidFill>
                  <a:srgbClr val="5B98D2"/>
                </a:solidFill>
              </a:rPr>
              <a:t> Schrodinger Wave Equation</a:t>
            </a:r>
          </a:p>
        </p:txBody>
      </p:sp>
      <p:sp>
        <p:nvSpPr>
          <p:cNvPr id="10" name="Text Box 11">
            <a:extLst>
              <a:ext uri="{FF2B5EF4-FFF2-40B4-BE49-F238E27FC236}">
                <a16:creationId xmlns:a16="http://schemas.microsoft.com/office/drawing/2014/main" id="{9502E625-24F9-4DD2-A327-88946473CC22}"/>
              </a:ext>
            </a:extLst>
          </p:cNvPr>
          <p:cNvSpPr txBox="1">
            <a:spLocks noChangeArrowheads="1"/>
          </p:cNvSpPr>
          <p:nvPr/>
        </p:nvSpPr>
        <p:spPr bwMode="auto">
          <a:xfrm>
            <a:off x="5654676" y="2470150"/>
            <a:ext cx="12176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solidFill>
                  <a:srgbClr val="5B98D2"/>
                </a:solidFill>
              </a:rPr>
              <a:t>K.E. term</a:t>
            </a:r>
          </a:p>
        </p:txBody>
      </p:sp>
      <p:sp>
        <p:nvSpPr>
          <p:cNvPr id="11" name="Line 12">
            <a:extLst>
              <a:ext uri="{FF2B5EF4-FFF2-40B4-BE49-F238E27FC236}">
                <a16:creationId xmlns:a16="http://schemas.microsoft.com/office/drawing/2014/main" id="{8A2591C4-3A5E-4061-9238-09F192589661}"/>
              </a:ext>
            </a:extLst>
          </p:cNvPr>
          <p:cNvSpPr>
            <a:spLocks noChangeShapeType="1"/>
          </p:cNvSpPr>
          <p:nvPr/>
        </p:nvSpPr>
        <p:spPr bwMode="auto">
          <a:xfrm flipH="1" flipV="1">
            <a:off x="5867400" y="2286000"/>
            <a:ext cx="76200" cy="2286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2" name="Text Box 14">
            <a:extLst>
              <a:ext uri="{FF2B5EF4-FFF2-40B4-BE49-F238E27FC236}">
                <a16:creationId xmlns:a16="http://schemas.microsoft.com/office/drawing/2014/main" id="{D38F648B-2D71-4363-B661-D234FD15360B}"/>
              </a:ext>
            </a:extLst>
          </p:cNvPr>
          <p:cNvSpPr txBox="1">
            <a:spLocks noChangeArrowheads="1"/>
          </p:cNvSpPr>
          <p:nvPr/>
        </p:nvSpPr>
        <p:spPr bwMode="auto">
          <a:xfrm>
            <a:off x="7854950" y="2470150"/>
            <a:ext cx="1182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solidFill>
                  <a:srgbClr val="5B98D2"/>
                </a:solidFill>
              </a:rPr>
              <a:t>P.E. term</a:t>
            </a:r>
          </a:p>
        </p:txBody>
      </p:sp>
      <p:sp>
        <p:nvSpPr>
          <p:cNvPr id="13" name="Line 15">
            <a:extLst>
              <a:ext uri="{FF2B5EF4-FFF2-40B4-BE49-F238E27FC236}">
                <a16:creationId xmlns:a16="http://schemas.microsoft.com/office/drawing/2014/main" id="{9B2DBAD4-ADBE-4019-8CEE-10A3E59026D4}"/>
              </a:ext>
            </a:extLst>
          </p:cNvPr>
          <p:cNvSpPr>
            <a:spLocks noChangeShapeType="1"/>
          </p:cNvSpPr>
          <p:nvPr/>
        </p:nvSpPr>
        <p:spPr bwMode="auto">
          <a:xfrm flipH="1" flipV="1">
            <a:off x="8110539" y="2249488"/>
            <a:ext cx="65087" cy="2730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 name="Text Box 16">
            <a:extLst>
              <a:ext uri="{FF2B5EF4-FFF2-40B4-BE49-F238E27FC236}">
                <a16:creationId xmlns:a16="http://schemas.microsoft.com/office/drawing/2014/main" id="{007825B1-7CE6-4DCF-9726-0EE70692E4FA}"/>
              </a:ext>
            </a:extLst>
          </p:cNvPr>
          <p:cNvSpPr txBox="1">
            <a:spLocks noChangeArrowheads="1"/>
          </p:cNvSpPr>
          <p:nvPr/>
        </p:nvSpPr>
        <p:spPr bwMode="auto">
          <a:xfrm>
            <a:off x="3810000" y="2470151"/>
            <a:ext cx="144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solidFill>
                  <a:srgbClr val="5B98D2"/>
                </a:solidFill>
              </a:rPr>
              <a:t>Total E term</a:t>
            </a:r>
          </a:p>
        </p:txBody>
      </p:sp>
      <p:sp>
        <p:nvSpPr>
          <p:cNvPr id="15" name="Line 17">
            <a:extLst>
              <a:ext uri="{FF2B5EF4-FFF2-40B4-BE49-F238E27FC236}">
                <a16:creationId xmlns:a16="http://schemas.microsoft.com/office/drawing/2014/main" id="{11F956BF-2F50-4220-9A52-280519E91DF4}"/>
              </a:ext>
            </a:extLst>
          </p:cNvPr>
          <p:cNvSpPr>
            <a:spLocks noChangeShapeType="1"/>
          </p:cNvSpPr>
          <p:nvPr/>
        </p:nvSpPr>
        <p:spPr bwMode="auto">
          <a:xfrm flipH="1" flipV="1">
            <a:off x="3962400" y="2286000"/>
            <a:ext cx="152400" cy="217488"/>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6" name="Text Box 16">
            <a:extLst>
              <a:ext uri="{FF2B5EF4-FFF2-40B4-BE49-F238E27FC236}">
                <a16:creationId xmlns:a16="http://schemas.microsoft.com/office/drawing/2014/main" id="{E379A050-0053-4E2E-BD48-FED8F8E200CD}"/>
              </a:ext>
            </a:extLst>
          </p:cNvPr>
          <p:cNvSpPr txBox="1">
            <a:spLocks noChangeArrowheads="1"/>
          </p:cNvSpPr>
          <p:nvPr/>
        </p:nvSpPr>
        <p:spPr bwMode="auto">
          <a:xfrm>
            <a:off x="2057400" y="2667001"/>
            <a:ext cx="1447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r>
              <a:rPr lang="en-US" altLang="en-US" b="1">
                <a:solidFill>
                  <a:srgbClr val="5B98D2"/>
                </a:solidFill>
              </a:rPr>
              <a:t>PHYSICS NOTATION</a:t>
            </a:r>
          </a:p>
        </p:txBody>
      </p:sp>
      <p:sp>
        <p:nvSpPr>
          <p:cNvPr id="17" name="Line 17">
            <a:extLst>
              <a:ext uri="{FF2B5EF4-FFF2-40B4-BE49-F238E27FC236}">
                <a16:creationId xmlns:a16="http://schemas.microsoft.com/office/drawing/2014/main" id="{D55CAE0E-5EE9-4AD1-8C92-BA216A6FB1E7}"/>
              </a:ext>
            </a:extLst>
          </p:cNvPr>
          <p:cNvSpPr>
            <a:spLocks noChangeShapeType="1"/>
          </p:cNvSpPr>
          <p:nvPr/>
        </p:nvSpPr>
        <p:spPr bwMode="auto">
          <a:xfrm flipV="1">
            <a:off x="2911475" y="2081213"/>
            <a:ext cx="261938" cy="57626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pic>
        <p:nvPicPr>
          <p:cNvPr id="18445" name="Picture 1" descr="latex-image-1.pdf">
            <a:extLst>
              <a:ext uri="{FF2B5EF4-FFF2-40B4-BE49-F238E27FC236}">
                <a16:creationId xmlns:a16="http://schemas.microsoft.com/office/drawing/2014/main" id="{1F5991F9-C788-4DA5-8A95-1A2D8F6B0C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447800"/>
            <a:ext cx="5994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Picture 2" descr="latex-image-1.pdf">
            <a:extLst>
              <a:ext uri="{FF2B5EF4-FFF2-40B4-BE49-F238E27FC236}">
                <a16:creationId xmlns:a16="http://schemas.microsoft.com/office/drawing/2014/main" id="{D875207F-E9A1-48FD-9D65-82BE690B914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3124200"/>
            <a:ext cx="2857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blinds(horizontal)">
                                      <p:cBhvr>
                                        <p:cTn id="7" dur="500"/>
                                        <p:tgtEl>
                                          <p:spTgt spid="81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8200"/>
                                        </p:tgtEl>
                                        <p:attrNameLst>
                                          <p:attrName>style.visibility</p:attrName>
                                        </p:attrNameLst>
                                      </p:cBhvr>
                                      <p:to>
                                        <p:strVal val="visible"/>
                                      </p:to>
                                    </p:set>
                                    <p:animEffect transition="in" filter="blinds(horizontal)">
                                      <p:cBhvr>
                                        <p:cTn id="42" dur="500"/>
                                        <p:tgtEl>
                                          <p:spTgt spid="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8" grpId="0"/>
      <p:bldP spid="8200" grpId="0"/>
      <p:bldP spid="10" grpId="0"/>
      <p:bldP spid="12" grpId="0"/>
      <p:bldP spid="14"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descr="latex-image-1.pdf">
            <a:extLst>
              <a:ext uri="{FF2B5EF4-FFF2-40B4-BE49-F238E27FC236}">
                <a16:creationId xmlns:a16="http://schemas.microsoft.com/office/drawing/2014/main" id="{D8D3FE56-AA8D-4A81-8340-5DA8BB95D4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7425" y="842963"/>
            <a:ext cx="22987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Rectangle 2">
            <a:extLst>
              <a:ext uri="{FF2B5EF4-FFF2-40B4-BE49-F238E27FC236}">
                <a16:creationId xmlns:a16="http://schemas.microsoft.com/office/drawing/2014/main" id="{D03B6100-A02C-4B8A-A936-98447B87AAC5}"/>
              </a:ext>
            </a:extLst>
          </p:cNvPr>
          <p:cNvSpPr>
            <a:spLocks noChangeArrowheads="1"/>
          </p:cNvSpPr>
          <p:nvPr/>
        </p:nvSpPr>
        <p:spPr bwMode="auto">
          <a:xfrm>
            <a:off x="3962401" y="152401"/>
            <a:ext cx="4341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800" i="1" u="sng"/>
              <a:t>Electronic Wavefunctions</a:t>
            </a:r>
          </a:p>
        </p:txBody>
      </p:sp>
      <p:sp>
        <p:nvSpPr>
          <p:cNvPr id="330755" name="Rectangle 3">
            <a:extLst>
              <a:ext uri="{FF2B5EF4-FFF2-40B4-BE49-F238E27FC236}">
                <a16:creationId xmlns:a16="http://schemas.microsoft.com/office/drawing/2014/main" id="{3FC998A7-3E59-44C4-A7A6-D0942DFCD0CF}"/>
              </a:ext>
            </a:extLst>
          </p:cNvPr>
          <p:cNvSpPr>
            <a:spLocks noGrp="1" noChangeArrowheads="1"/>
          </p:cNvSpPr>
          <p:nvPr>
            <p:ph type="body" idx="1"/>
          </p:nvPr>
        </p:nvSpPr>
        <p:spPr>
          <a:xfrm>
            <a:off x="1981200" y="1393825"/>
            <a:ext cx="8229600" cy="2057400"/>
          </a:xfrm>
          <a:noFill/>
        </p:spPr>
        <p:txBody>
          <a:bodyPr/>
          <a:lstStyle/>
          <a:p>
            <a:pPr eaLnBrk="1" hangingPunct="1">
              <a:spcBef>
                <a:spcPct val="75000"/>
              </a:spcBef>
            </a:pPr>
            <a:r>
              <a:rPr lang="en-US" altLang="en-US" sz="2000">
                <a:latin typeface="Trebuchet MS" panose="020B0603020202020204" pitchFamily="34" charset="0"/>
                <a:ea typeface="ＭＳ Ｐゴシック" panose="020B0600070205080204" pitchFamily="34" charset="-128"/>
              </a:rPr>
              <a:t>Completely describes all the properties of a given particle</a:t>
            </a:r>
          </a:p>
          <a:p>
            <a:pPr eaLnBrk="1" hangingPunct="1">
              <a:spcBef>
                <a:spcPct val="75000"/>
              </a:spcBef>
            </a:pPr>
            <a:r>
              <a:rPr lang="en-GB" altLang="en-US" sz="2000">
                <a:latin typeface="Trebuchet MS" panose="020B0603020202020204" pitchFamily="34" charset="0"/>
                <a:ea typeface="ＭＳ Ｐゴシック" panose="020B0600070205080204" pitchFamily="34" charset="-128"/>
              </a:rPr>
              <a:t>Called </a:t>
            </a:r>
            <a:r>
              <a:rPr lang="en-GB" altLang="en-US" sz="2400" i="1">
                <a:latin typeface="Times New Roman" panose="02020603050405020304" pitchFamily="18" charset="0"/>
                <a:ea typeface="ＭＳ Ｐゴシック" panose="020B0600070205080204" pitchFamily="34" charset="-128"/>
                <a:cs typeface="Times New Roman" panose="02020603050405020304" pitchFamily="18" charset="0"/>
              </a:rPr>
              <a:t>ψ = ψ</a:t>
            </a:r>
            <a:r>
              <a:rPr lang="en-GB" altLang="en-US" sz="2400" b="1" i="1">
                <a:latin typeface="Times New Roman" panose="02020603050405020304" pitchFamily="18" charset="0"/>
                <a:ea typeface="ＭＳ Ｐゴシック" panose="020B0600070205080204" pitchFamily="34" charset="-128"/>
                <a:cs typeface="Times New Roman" panose="02020603050405020304" pitchFamily="18" charset="0"/>
              </a:rPr>
              <a:t> </a:t>
            </a:r>
            <a:r>
              <a:rPr lang="en-GB" altLang="en-US" sz="2000">
                <a:latin typeface="Trebuchet MS" panose="020B0603020202020204" pitchFamily="34" charset="0"/>
                <a:ea typeface="ＭＳ Ｐゴシック" panose="020B0600070205080204" pitchFamily="34" charset="-128"/>
              </a:rPr>
              <a:t>(</a:t>
            </a:r>
            <a:r>
              <a:rPr lang="en-GB" altLang="en-US" sz="2000" i="1">
                <a:latin typeface="Trebuchet MS" panose="020B0603020202020204" pitchFamily="34" charset="0"/>
                <a:ea typeface="ＭＳ Ｐゴシック" panose="020B0600070205080204" pitchFamily="34" charset="-128"/>
              </a:rPr>
              <a:t>x</a:t>
            </a:r>
            <a:r>
              <a:rPr lang="en-GB" altLang="en-US" sz="2000">
                <a:latin typeface="Trebuchet MS" panose="020B0603020202020204" pitchFamily="34" charset="0"/>
                <a:ea typeface="ＭＳ Ｐゴシック" panose="020B0600070205080204" pitchFamily="34" charset="-128"/>
              </a:rPr>
              <a:t>,</a:t>
            </a:r>
            <a:r>
              <a:rPr lang="en-GB" altLang="en-US" sz="2000" i="1">
                <a:latin typeface="Trebuchet MS" panose="020B0603020202020204" pitchFamily="34" charset="0"/>
                <a:ea typeface="ＭＳ Ｐゴシック" panose="020B0600070205080204" pitchFamily="34" charset="-128"/>
              </a:rPr>
              <a:t>t</a:t>
            </a:r>
            <a:r>
              <a:rPr lang="en-GB" altLang="en-US" sz="2000">
                <a:latin typeface="Trebuchet MS" panose="020B0603020202020204" pitchFamily="34" charset="0"/>
                <a:ea typeface="ＭＳ Ｐゴシック" panose="020B0600070205080204" pitchFamily="34" charset="-128"/>
              </a:rPr>
              <a:t>) -  </a:t>
            </a:r>
            <a:r>
              <a:rPr lang="en-US" altLang="en-US" sz="2000">
                <a:latin typeface="Trebuchet MS" panose="020B0603020202020204" pitchFamily="34" charset="0"/>
                <a:ea typeface="ＭＳ Ｐゴシック" panose="020B0600070205080204" pitchFamily="34" charset="-128"/>
              </a:rPr>
              <a:t>is a complex function of position </a:t>
            </a:r>
            <a:r>
              <a:rPr lang="en-US" altLang="en-US" sz="2000" i="1">
                <a:latin typeface="Trebuchet MS" panose="020B0603020202020204" pitchFamily="34" charset="0"/>
                <a:ea typeface="ＭＳ Ｐゴシック" panose="020B0600070205080204" pitchFamily="34" charset="-128"/>
              </a:rPr>
              <a:t>x</a:t>
            </a:r>
            <a:r>
              <a:rPr lang="en-US" altLang="en-US" sz="2000">
                <a:latin typeface="Trebuchet MS" panose="020B0603020202020204" pitchFamily="34" charset="0"/>
                <a:ea typeface="ＭＳ Ｐゴシック" panose="020B0600070205080204" pitchFamily="34" charset="-128"/>
              </a:rPr>
              <a:t> and time </a:t>
            </a:r>
            <a:r>
              <a:rPr lang="en-US" altLang="en-US" sz="2000" i="1">
                <a:latin typeface="Trebuchet MS" panose="020B0603020202020204" pitchFamily="34" charset="0"/>
                <a:ea typeface="ＭＳ Ｐゴシック" panose="020B0600070205080204" pitchFamily="34" charset="-128"/>
              </a:rPr>
              <a:t>t</a:t>
            </a:r>
            <a:endParaRPr lang="en-US" altLang="en-US" sz="2000">
              <a:latin typeface="Trebuchet MS" panose="020B0603020202020204" pitchFamily="34" charset="0"/>
              <a:ea typeface="ＭＳ Ｐゴシック" panose="020B0600070205080204" pitchFamily="34" charset="-128"/>
            </a:endParaRPr>
          </a:p>
          <a:p>
            <a:pPr eaLnBrk="1" hangingPunct="1">
              <a:spcBef>
                <a:spcPct val="75000"/>
              </a:spcBef>
            </a:pPr>
            <a:r>
              <a:rPr lang="en-US" altLang="en-US" sz="2000">
                <a:latin typeface="Trebuchet MS" panose="020B0603020202020204" pitchFamily="34" charset="0"/>
                <a:ea typeface="ＭＳ Ｐゴシック" panose="020B0600070205080204" pitchFamily="34" charset="-128"/>
              </a:rPr>
              <a:t>What is the meaning of this wave function?</a:t>
            </a:r>
          </a:p>
        </p:txBody>
      </p:sp>
      <p:sp>
        <p:nvSpPr>
          <p:cNvPr id="330756" name="Rectangle 4">
            <a:extLst>
              <a:ext uri="{FF2B5EF4-FFF2-40B4-BE49-F238E27FC236}">
                <a16:creationId xmlns:a16="http://schemas.microsoft.com/office/drawing/2014/main" id="{15FB7F7B-C13C-4841-AE2B-004C23AB6F9D}"/>
              </a:ext>
            </a:extLst>
          </p:cNvPr>
          <p:cNvSpPr>
            <a:spLocks noChangeArrowheads="1"/>
          </p:cNvSpPr>
          <p:nvPr/>
        </p:nvSpPr>
        <p:spPr bwMode="auto">
          <a:xfrm>
            <a:off x="2209800" y="2917825"/>
            <a:ext cx="82296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spcBef>
                <a:spcPct val="20000"/>
              </a:spcBef>
            </a:pPr>
            <a:r>
              <a:rPr lang="en-GB" altLang="en-US"/>
              <a:t>- The quantity </a:t>
            </a:r>
            <a:r>
              <a:rPr lang="en-GB" altLang="en-US" b="1"/>
              <a:t>|</a:t>
            </a:r>
            <a:r>
              <a:rPr lang="en-GB" altLang="en-US" sz="2400" i="1">
                <a:latin typeface="Times New Roman" panose="02020603050405020304" pitchFamily="18" charset="0"/>
                <a:cs typeface="Times New Roman" panose="02020603050405020304" pitchFamily="18" charset="0"/>
              </a:rPr>
              <a:t>ψ</a:t>
            </a:r>
            <a:r>
              <a:rPr lang="en-GB" altLang="en-US" b="1"/>
              <a:t>|</a:t>
            </a:r>
            <a:r>
              <a:rPr lang="en-GB" altLang="en-US" b="1" baseline="30000"/>
              <a:t>2</a:t>
            </a:r>
            <a:r>
              <a:rPr lang="en-GB" altLang="en-US" baseline="30000"/>
              <a:t> </a:t>
            </a:r>
            <a:r>
              <a:rPr lang="en-GB" altLang="en-US"/>
              <a:t> is interpreted as the </a:t>
            </a:r>
            <a:r>
              <a:rPr lang="en-GB" altLang="en-US">
                <a:solidFill>
                  <a:srgbClr val="5B98D2"/>
                </a:solidFill>
              </a:rPr>
              <a:t>probability </a:t>
            </a:r>
            <a:r>
              <a:rPr lang="en-GB" altLang="en-US"/>
              <a:t>that the particle can be found at a particular point </a:t>
            </a:r>
            <a:r>
              <a:rPr lang="en-GB" altLang="en-US" i="1"/>
              <a:t>x</a:t>
            </a:r>
            <a:r>
              <a:rPr lang="en-GB" altLang="en-US"/>
              <a:t> and a particular time </a:t>
            </a:r>
            <a:r>
              <a:rPr lang="en-GB" altLang="en-US" i="1"/>
              <a:t>t</a:t>
            </a:r>
            <a:endParaRPr lang="en-GB" altLang="en-US"/>
          </a:p>
        </p:txBody>
      </p:sp>
      <p:sp>
        <p:nvSpPr>
          <p:cNvPr id="19462" name="Text Box 7">
            <a:extLst>
              <a:ext uri="{FF2B5EF4-FFF2-40B4-BE49-F238E27FC236}">
                <a16:creationId xmlns:a16="http://schemas.microsoft.com/office/drawing/2014/main" id="{616D11E9-782D-42A6-9412-8C07358C4018}"/>
              </a:ext>
            </a:extLst>
          </p:cNvPr>
          <p:cNvSpPr txBox="1">
            <a:spLocks noChangeArrowheads="1"/>
          </p:cNvSpPr>
          <p:nvPr/>
        </p:nvSpPr>
        <p:spPr bwMode="auto">
          <a:xfrm>
            <a:off x="5978526" y="874713"/>
            <a:ext cx="29368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free-particle wavefunction</a:t>
            </a:r>
          </a:p>
        </p:txBody>
      </p:sp>
      <p:pic>
        <p:nvPicPr>
          <p:cNvPr id="19463" name="Picture 2" descr="latex-image-1.pdf">
            <a:extLst>
              <a:ext uri="{FF2B5EF4-FFF2-40B4-BE49-F238E27FC236}">
                <a16:creationId xmlns:a16="http://schemas.microsoft.com/office/drawing/2014/main" id="{6FEE18D3-1522-4E64-85CC-CB368D2388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733800"/>
            <a:ext cx="1866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4" name="Rectangle 15">
            <a:extLst>
              <a:ext uri="{FF2B5EF4-FFF2-40B4-BE49-F238E27FC236}">
                <a16:creationId xmlns:a16="http://schemas.microsoft.com/office/drawing/2014/main" id="{F624E37C-9B40-46BA-997C-0BA279678432}"/>
              </a:ext>
            </a:extLst>
          </p:cNvPr>
          <p:cNvSpPr>
            <a:spLocks noChangeArrowheads="1"/>
          </p:cNvSpPr>
          <p:nvPr/>
        </p:nvSpPr>
        <p:spPr bwMode="auto">
          <a:xfrm>
            <a:off x="6618288" y="6353175"/>
            <a:ext cx="27543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1400"/>
              <a:t>Werner Heisenberg (1901–1976) </a:t>
            </a:r>
          </a:p>
        </p:txBody>
      </p:sp>
      <p:pic>
        <p:nvPicPr>
          <p:cNvPr id="19465" name="Picture 2" descr="WernerHeisenberg.jpg">
            <a:extLst>
              <a:ext uri="{FF2B5EF4-FFF2-40B4-BE49-F238E27FC236}">
                <a16:creationId xmlns:a16="http://schemas.microsoft.com/office/drawing/2014/main" id="{A8C0B31E-544F-4C59-9273-A90E9E0A1A0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39001" y="4219575"/>
            <a:ext cx="14462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Box 13">
            <a:extLst>
              <a:ext uri="{FF2B5EF4-FFF2-40B4-BE49-F238E27FC236}">
                <a16:creationId xmlns:a16="http://schemas.microsoft.com/office/drawing/2014/main" id="{5F0D6DF1-6BA3-46BD-A1E1-1DC2917BC4C9}"/>
              </a:ext>
            </a:extLst>
          </p:cNvPr>
          <p:cNvSpPr txBox="1">
            <a:spLocks noChangeArrowheads="1"/>
          </p:cNvSpPr>
          <p:nvPr/>
        </p:nvSpPr>
        <p:spPr bwMode="auto">
          <a:xfrm>
            <a:off x="6934201" y="6581776"/>
            <a:ext cx="2074863"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1200"/>
              <a:t>Image in the Public Domain</a:t>
            </a:r>
          </a:p>
        </p:txBody>
      </p:sp>
      <p:pic>
        <p:nvPicPr>
          <p:cNvPr id="19467" name="Picture 2">
            <a:extLst>
              <a:ext uri="{FF2B5EF4-FFF2-40B4-BE49-F238E27FC236}">
                <a16:creationId xmlns:a16="http://schemas.microsoft.com/office/drawing/2014/main" id="{A43F4AE1-79A1-432C-B02A-E3BE7DE8335A}"/>
              </a:ext>
            </a:extLst>
          </p:cNvPr>
          <p:cNvPicPr>
            <a:picLocks noChangeAspect="1"/>
          </p:cNvPicPr>
          <p:nvPr/>
        </p:nvPicPr>
        <p:blipFill>
          <a:blip r:embed="rId5">
            <a:extLst>
              <a:ext uri="{28A0092B-C50C-407E-A947-70E740481C1C}">
                <a14:useLocalDpi xmlns:a14="http://schemas.microsoft.com/office/drawing/2010/main" val="0"/>
              </a:ext>
            </a:extLst>
          </a:blip>
          <a:srcRect r="345" b="-4811"/>
          <a:stretch>
            <a:fillRect/>
          </a:stretch>
        </p:blipFill>
        <p:spPr bwMode="auto">
          <a:xfrm>
            <a:off x="2895600" y="4267200"/>
            <a:ext cx="2540000"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EAAA5896-4082-48F1-A68D-A3D44F6F0308}"/>
              </a:ext>
            </a:extLst>
          </p:cNvPr>
          <p:cNvSpPr/>
          <p:nvPr/>
        </p:nvSpPr>
        <p:spPr>
          <a:xfrm>
            <a:off x="3429000" y="6592888"/>
            <a:ext cx="2159000" cy="254000"/>
          </a:xfrm>
          <a:prstGeom prst="rect">
            <a:avLst/>
          </a:prstGeom>
        </p:spPr>
        <p:txBody>
          <a:bodyPr>
            <a:spAutoFit/>
          </a:bodyPr>
          <a:lstStyle/>
          <a:p>
            <a:pPr>
              <a:defRPr/>
            </a:pPr>
            <a:r>
              <a:rPr lang="en-US" sz="1050" dirty="0">
                <a:latin typeface="Trebuchet MS" charset="0"/>
                <a:ea typeface="ＭＳ Ｐゴシック" charset="0"/>
                <a:cs typeface="ＭＳ Ｐゴシック" charset="0"/>
              </a:rPr>
              <a:t>Image is in the public domain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7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07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07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075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build="p"/>
      <p:bldP spid="33075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7936A5C1-933E-484B-AD3B-D6369CD33568}"/>
              </a:ext>
            </a:extLst>
          </p:cNvPr>
          <p:cNvSpPr>
            <a:spLocks noGrp="1"/>
          </p:cNvSpPr>
          <p:nvPr>
            <p:ph type="title"/>
          </p:nvPr>
        </p:nvSpPr>
        <p:spPr/>
        <p:txBody>
          <a:bodyPr/>
          <a:lstStyle/>
          <a:p>
            <a:r>
              <a:rPr lang="en-US" altLang="en-US" sz="3600">
                <a:ea typeface="ＭＳ Ｐゴシック" panose="020B0600070205080204" pitchFamily="34" charset="-128"/>
              </a:rPr>
              <a:t>Copenhagen Interpretation of Quantum Mechanics</a:t>
            </a:r>
          </a:p>
        </p:txBody>
      </p:sp>
      <p:sp>
        <p:nvSpPr>
          <p:cNvPr id="20483" name="Content Placeholder 2">
            <a:extLst>
              <a:ext uri="{FF2B5EF4-FFF2-40B4-BE49-F238E27FC236}">
                <a16:creationId xmlns:a16="http://schemas.microsoft.com/office/drawing/2014/main" id="{3D25629A-D1B6-4AA6-9F15-58EE2AC5FB53}"/>
              </a:ext>
            </a:extLst>
          </p:cNvPr>
          <p:cNvSpPr>
            <a:spLocks noGrp="1"/>
          </p:cNvSpPr>
          <p:nvPr>
            <p:ph idx="1"/>
          </p:nvPr>
        </p:nvSpPr>
        <p:spPr>
          <a:xfrm>
            <a:off x="1981200" y="1600200"/>
            <a:ext cx="8305800" cy="4648200"/>
          </a:xfrm>
        </p:spPr>
        <p:txBody>
          <a:bodyPr/>
          <a:lstStyle/>
          <a:p>
            <a:r>
              <a:rPr lang="en-US" altLang="en-US" sz="1800">
                <a:ea typeface="ＭＳ Ｐゴシック" panose="020B0600070205080204" pitchFamily="34" charset="-128"/>
              </a:rPr>
              <a:t>A system is completely described by a wave function ψ, representing an observer's subjective knowledge of the system.</a:t>
            </a:r>
          </a:p>
          <a:p>
            <a:r>
              <a:rPr lang="en-US" altLang="en-US" sz="1800">
                <a:ea typeface="ＭＳ Ｐゴシック" panose="020B0600070205080204" pitchFamily="34" charset="-128"/>
              </a:rPr>
              <a:t>The description of nature is essentially probabilistic, with the probability of an event related to the square of the amplitude of the wave function related to it. </a:t>
            </a:r>
          </a:p>
          <a:p>
            <a:r>
              <a:rPr lang="en-US" altLang="en-US" sz="1800">
                <a:ea typeface="ＭＳ Ｐゴシック" panose="020B0600070205080204" pitchFamily="34" charset="-128"/>
              </a:rPr>
              <a:t>It is not possible to know the value of all the properties of the system at the same time; those properties that are not known with precision must be described by probabilities. (Heisenberg's uncertainty principle)</a:t>
            </a:r>
          </a:p>
          <a:p>
            <a:r>
              <a:rPr lang="en-US" altLang="en-US" sz="1800">
                <a:ea typeface="ＭＳ Ｐゴシック" panose="020B0600070205080204" pitchFamily="34" charset="-128"/>
              </a:rPr>
              <a:t>Matter exhibits a wave–particle duality. An experiment can show the particle-like properties of matter, or the wave-like properties; in some experiments both of these complementary viewpoints must be invoked to explain the results.</a:t>
            </a:r>
          </a:p>
          <a:p>
            <a:r>
              <a:rPr lang="en-US" altLang="en-US" sz="1800">
                <a:ea typeface="ＭＳ Ｐゴシック" panose="020B0600070205080204" pitchFamily="34" charset="-128"/>
              </a:rPr>
              <a:t>Measuring devices are essentially classical devices, and measure only classical properties such as position and momentum.</a:t>
            </a:r>
          </a:p>
          <a:p>
            <a:r>
              <a:rPr lang="en-US" altLang="en-US" sz="1800">
                <a:ea typeface="ＭＳ Ｐゴシック" panose="020B0600070205080204" pitchFamily="34" charset="-128"/>
              </a:rPr>
              <a:t>The quantum mechanical description of large systems will closely approximate the classical description.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E2363DE-272E-44DA-845A-E0154A66942F}"/>
              </a:ext>
            </a:extLst>
          </p:cNvPr>
          <p:cNvSpPr>
            <a:spLocks noGrp="1"/>
          </p:cNvSpPr>
          <p:nvPr>
            <p:ph type="title"/>
          </p:nvPr>
        </p:nvSpPr>
        <p:spPr>
          <a:xfrm>
            <a:off x="1981200" y="0"/>
            <a:ext cx="8229600" cy="1143000"/>
          </a:xfrm>
        </p:spPr>
        <p:txBody>
          <a:bodyPr/>
          <a:lstStyle/>
          <a:p>
            <a:r>
              <a:rPr lang="en-US" altLang="en-US">
                <a:ea typeface="ＭＳ Ｐゴシック" panose="020B0600070205080204" pitchFamily="34" charset="-128"/>
              </a:rPr>
              <a:t>Today</a:t>
            </a:r>
            <a:r>
              <a:rPr lang="ja-JP" altLang="en-US">
                <a:ea typeface="ＭＳ Ｐゴシック" panose="020B0600070205080204" pitchFamily="34" charset="-128"/>
              </a:rPr>
              <a:t>’</a:t>
            </a:r>
            <a:r>
              <a:rPr lang="en-US" altLang="ja-JP">
                <a:ea typeface="ＭＳ Ｐゴシック" panose="020B0600070205080204" pitchFamily="34" charset="-128"/>
              </a:rPr>
              <a:t>s Culture Moment</a:t>
            </a:r>
            <a:endParaRPr lang="en-US" altLang="en-US">
              <a:ea typeface="ＭＳ Ｐゴシック" panose="020B0600070205080204" pitchFamily="34" charset="-128"/>
            </a:endParaRPr>
          </a:p>
        </p:txBody>
      </p:sp>
      <p:sp>
        <p:nvSpPr>
          <p:cNvPr id="21507" name="TextBox 2">
            <a:extLst>
              <a:ext uri="{FF2B5EF4-FFF2-40B4-BE49-F238E27FC236}">
                <a16:creationId xmlns:a16="http://schemas.microsoft.com/office/drawing/2014/main" id="{13F87427-E5A0-47D9-BDA0-FB6F154CEB29}"/>
              </a:ext>
            </a:extLst>
          </p:cNvPr>
          <p:cNvSpPr txBox="1">
            <a:spLocks noChangeArrowheads="1"/>
          </p:cNvSpPr>
          <p:nvPr/>
        </p:nvSpPr>
        <p:spPr bwMode="auto">
          <a:xfrm>
            <a:off x="1524000" y="1219201"/>
            <a:ext cx="3276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400"/>
              <a:t>Schrödinger's cat</a:t>
            </a:r>
          </a:p>
        </p:txBody>
      </p:sp>
      <p:sp>
        <p:nvSpPr>
          <p:cNvPr id="21508" name="TextBox 5">
            <a:extLst>
              <a:ext uri="{FF2B5EF4-FFF2-40B4-BE49-F238E27FC236}">
                <a16:creationId xmlns:a16="http://schemas.microsoft.com/office/drawing/2014/main" id="{8BD67DF4-ECD9-44F3-8D03-B489B6C3AF37}"/>
              </a:ext>
            </a:extLst>
          </p:cNvPr>
          <p:cNvSpPr txBox="1">
            <a:spLocks noChangeArrowheads="1"/>
          </p:cNvSpPr>
          <p:nvPr/>
        </p:nvSpPr>
        <p:spPr bwMode="auto">
          <a:xfrm>
            <a:off x="1752600" y="1905001"/>
            <a:ext cx="31242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ja-JP" altLang="en-US" sz="1400"/>
              <a:t>“</a:t>
            </a:r>
            <a:r>
              <a:rPr lang="en-US" altLang="ja-JP" sz="1400"/>
              <a:t>It is typical of these cases that an indeterminacy originally restricted to the atomic domain becomes transformed into macroscopic indeterminacy, which can then be resolved by direct observation. That prevents us from so naively accepting as valid a "blurred model" for representing reality. In itself, it would not embody anything unclear or contradictory. There is a difference between a shaky or out-of-focus photograph and a snapshot of clouds and fog banks.</a:t>
            </a:r>
            <a:r>
              <a:rPr lang="ja-JP" altLang="en-US" sz="1400"/>
              <a:t>”</a:t>
            </a:r>
            <a:endParaRPr lang="en-US" altLang="ja-JP" sz="1400"/>
          </a:p>
          <a:p>
            <a:pPr algn="l" eaLnBrk="1" hangingPunct="1"/>
            <a:endParaRPr lang="en-US" altLang="en-US" sz="1400"/>
          </a:p>
          <a:p>
            <a:pPr algn="l" eaLnBrk="1" hangingPunct="1"/>
            <a:r>
              <a:rPr lang="en-US" altLang="en-US" sz="1400"/>
              <a:t>-Erwin Schrodinger, 1935</a:t>
            </a:r>
          </a:p>
        </p:txBody>
      </p:sp>
      <p:pic>
        <p:nvPicPr>
          <p:cNvPr id="21509" name="Picture 2" descr="http://t2.gstatic.com/images?q=tbn:ANd9GcQvcQ4e6CByalJIGJ0DEOxDtkQPJ8n6WQs1vqrpzuZnl2bAjugD">
            <a:extLst>
              <a:ext uri="{FF2B5EF4-FFF2-40B4-BE49-F238E27FC236}">
                <a16:creationId xmlns:a16="http://schemas.microsoft.com/office/drawing/2014/main" id="{10D2C496-FE38-4AD4-976D-42624E928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1" y="152400"/>
            <a:ext cx="7032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1" descr="SchrodingersCat.gif">
            <a:extLst>
              <a:ext uri="{FF2B5EF4-FFF2-40B4-BE49-F238E27FC236}">
                <a16:creationId xmlns:a16="http://schemas.microsoft.com/office/drawing/2014/main" id="{D1F3A448-947E-4946-9454-BCE6E16E33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5715000"/>
            <a:ext cx="29972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1" descr="Schrodingerscat.psd">
            <a:extLst>
              <a:ext uri="{FF2B5EF4-FFF2-40B4-BE49-F238E27FC236}">
                <a16:creationId xmlns:a16="http://schemas.microsoft.com/office/drawing/2014/main" id="{21BD6C52-AD88-4E2C-898E-9371B17FE7A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1981200"/>
            <a:ext cx="541655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latex-image-1.pdf">
            <a:extLst>
              <a:ext uri="{FF2B5EF4-FFF2-40B4-BE49-F238E27FC236}">
                <a16:creationId xmlns:a16="http://schemas.microsoft.com/office/drawing/2014/main" id="{8D4A1547-B71C-4825-BADE-159810D2510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362200"/>
            <a:ext cx="2527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descr="latex-image-1.pdf">
            <a:extLst>
              <a:ext uri="{FF2B5EF4-FFF2-40B4-BE49-F238E27FC236}">
                <a16:creationId xmlns:a16="http://schemas.microsoft.com/office/drawing/2014/main" id="{7D3789CA-7EB9-4B40-B85D-0BF04F86415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24200" y="1447800"/>
            <a:ext cx="1295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36">
            <a:extLst>
              <a:ext uri="{FF2B5EF4-FFF2-40B4-BE49-F238E27FC236}">
                <a16:creationId xmlns:a16="http://schemas.microsoft.com/office/drawing/2014/main" id="{D3093539-703F-403E-BCD0-42413EFAF25A}"/>
              </a:ext>
            </a:extLst>
          </p:cNvPr>
          <p:cNvGrpSpPr>
            <a:grpSpLocks/>
          </p:cNvGrpSpPr>
          <p:nvPr/>
        </p:nvGrpSpPr>
        <p:grpSpPr bwMode="auto">
          <a:xfrm>
            <a:off x="2197100" y="4495800"/>
            <a:ext cx="3136900" cy="1828800"/>
            <a:chOff x="192" y="3072"/>
            <a:chExt cx="1976" cy="1152"/>
          </a:xfrm>
        </p:grpSpPr>
        <p:grpSp>
          <p:nvGrpSpPr>
            <p:cNvPr id="22551" name="Group 33">
              <a:extLst>
                <a:ext uri="{FF2B5EF4-FFF2-40B4-BE49-F238E27FC236}">
                  <a16:creationId xmlns:a16="http://schemas.microsoft.com/office/drawing/2014/main" id="{2BF623BA-F92F-48E1-9A7C-86E91F5126FA}"/>
                </a:ext>
              </a:extLst>
            </p:cNvPr>
            <p:cNvGrpSpPr>
              <a:grpSpLocks/>
            </p:cNvGrpSpPr>
            <p:nvPr/>
          </p:nvGrpSpPr>
          <p:grpSpPr bwMode="auto">
            <a:xfrm>
              <a:off x="192" y="3648"/>
              <a:ext cx="1976" cy="576"/>
              <a:chOff x="0" y="3456"/>
              <a:chExt cx="2360" cy="864"/>
            </a:xfrm>
          </p:grpSpPr>
          <p:sp>
            <p:nvSpPr>
              <p:cNvPr id="39956" name="Rectangle 22">
                <a:extLst>
                  <a:ext uri="{FF2B5EF4-FFF2-40B4-BE49-F238E27FC236}">
                    <a16:creationId xmlns:a16="http://schemas.microsoft.com/office/drawing/2014/main" id="{9C92F048-F856-49F0-BDAA-CA29A5E8C09F}"/>
                  </a:ext>
                </a:extLst>
              </p:cNvPr>
              <p:cNvSpPr>
                <a:spLocks noChangeArrowheads="1"/>
              </p:cNvSpPr>
              <p:nvPr/>
            </p:nvSpPr>
            <p:spPr bwMode="auto">
              <a:xfrm>
                <a:off x="0" y="4128"/>
                <a:ext cx="2064" cy="192"/>
              </a:xfrm>
              <a:prstGeom prst="rect">
                <a:avLst/>
              </a:prstGeom>
              <a:solidFill>
                <a:schemeClr val="bg1">
                  <a:lumMod val="85000"/>
                </a:schemeClr>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lumMod val="85000"/>
                  </a:schemeClr>
                </a:extrusionClr>
              </a:sp3d>
            </p:spPr>
            <p:txBody>
              <a:bodyPr wrap="none" anchor="ctr">
                <a:flatTx/>
              </a:bodyPr>
              <a:lstStyle/>
              <a:p>
                <a:pPr>
                  <a:defRPr/>
                </a:pPr>
                <a:endParaRPr lang="en-US">
                  <a:ln>
                    <a:solidFill>
                      <a:schemeClr val="tx1"/>
                    </a:solidFill>
                  </a:ln>
                  <a:solidFill>
                    <a:srgbClr val="5B98D2"/>
                  </a:solidFill>
                  <a:latin typeface="Trebuchet MS" charset="0"/>
                  <a:ea typeface="ＭＳ Ｐゴシック" charset="0"/>
                  <a:cs typeface="ＭＳ Ｐゴシック" charset="0"/>
                </a:endParaRPr>
              </a:p>
            </p:txBody>
          </p:sp>
          <p:sp>
            <p:nvSpPr>
              <p:cNvPr id="39957" name="Rectangle 23">
                <a:extLst>
                  <a:ext uri="{FF2B5EF4-FFF2-40B4-BE49-F238E27FC236}">
                    <a16:creationId xmlns:a16="http://schemas.microsoft.com/office/drawing/2014/main" id="{749E84BC-2B7C-4C6B-8DAD-9524F83EDDEA}"/>
                  </a:ext>
                </a:extLst>
              </p:cNvPr>
              <p:cNvSpPr>
                <a:spLocks noChangeArrowheads="1"/>
              </p:cNvSpPr>
              <p:nvPr/>
            </p:nvSpPr>
            <p:spPr bwMode="auto">
              <a:xfrm>
                <a:off x="0" y="3792"/>
                <a:ext cx="2064" cy="336"/>
              </a:xfrm>
              <a:prstGeom prst="rect">
                <a:avLst/>
              </a:prstGeom>
              <a:solidFill>
                <a:schemeClr val="bg1">
                  <a:lumMod val="95000"/>
                </a:schemeClr>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extrusionClr>
              </a:sp3d>
            </p:spPr>
            <p:txBody>
              <a:bodyPr wrap="none" anchor="ctr">
                <a:flatTx/>
              </a:bodyPr>
              <a:lstStyle/>
              <a:p>
                <a:pPr>
                  <a:defRPr/>
                </a:pPr>
                <a:endParaRPr lang="en-US">
                  <a:latin typeface="Trebuchet MS" charset="0"/>
                  <a:ea typeface="ＭＳ Ｐゴシック" charset="0"/>
                  <a:cs typeface="ＭＳ Ｐゴシック" charset="0"/>
                </a:endParaRPr>
              </a:p>
            </p:txBody>
          </p:sp>
          <p:sp>
            <p:nvSpPr>
              <p:cNvPr id="39958" name="Line 24">
                <a:extLst>
                  <a:ext uri="{FF2B5EF4-FFF2-40B4-BE49-F238E27FC236}">
                    <a16:creationId xmlns:a16="http://schemas.microsoft.com/office/drawing/2014/main" id="{6FFC6C78-4A01-4A04-86A9-0F68C26B8F06}"/>
                  </a:ext>
                </a:extLst>
              </p:cNvPr>
              <p:cNvSpPr>
                <a:spLocks noChangeShapeType="1"/>
              </p:cNvSpPr>
              <p:nvPr/>
            </p:nvSpPr>
            <p:spPr bwMode="auto">
              <a:xfrm flipV="1">
                <a:off x="0" y="3792"/>
                <a:ext cx="864" cy="336"/>
              </a:xfrm>
              <a:prstGeom prst="line">
                <a:avLst/>
              </a:prstGeom>
              <a:noFill/>
              <a:ln w="28575">
                <a:solidFill>
                  <a:schemeClr val="tx1"/>
                </a:solidFill>
                <a:round/>
                <a:headEnd/>
                <a:tailEnd type="triangle" w="med" len="med"/>
              </a:ln>
            </p:spPr>
            <p:txBody>
              <a:bodyPr/>
              <a:lstStyle/>
              <a:p>
                <a:pPr>
                  <a:defRPr/>
                </a:pPr>
                <a:endParaRPr lang="en-US">
                  <a:ln>
                    <a:solidFill>
                      <a:schemeClr val="tx1"/>
                    </a:solidFill>
                  </a:ln>
                  <a:solidFill>
                    <a:srgbClr val="5B98D2"/>
                  </a:solidFill>
                  <a:latin typeface="Trebuchet MS" charset="0"/>
                  <a:ea typeface="ＭＳ Ｐゴシック" charset="0"/>
                  <a:cs typeface="ＭＳ Ｐゴシック" charset="0"/>
                </a:endParaRPr>
              </a:p>
            </p:txBody>
          </p:sp>
          <p:sp>
            <p:nvSpPr>
              <p:cNvPr id="39959" name="Line 25">
                <a:extLst>
                  <a:ext uri="{FF2B5EF4-FFF2-40B4-BE49-F238E27FC236}">
                    <a16:creationId xmlns:a16="http://schemas.microsoft.com/office/drawing/2014/main" id="{E62B6E3F-D03A-4C33-B7AF-940629B1471E}"/>
                  </a:ext>
                </a:extLst>
              </p:cNvPr>
              <p:cNvSpPr>
                <a:spLocks noChangeShapeType="1"/>
              </p:cNvSpPr>
              <p:nvPr/>
            </p:nvSpPr>
            <p:spPr bwMode="auto">
              <a:xfrm>
                <a:off x="816" y="3792"/>
                <a:ext cx="865" cy="336"/>
              </a:xfrm>
              <a:prstGeom prst="line">
                <a:avLst/>
              </a:prstGeom>
              <a:noFill/>
              <a:ln w="28575">
                <a:solidFill>
                  <a:schemeClr val="tx1"/>
                </a:solidFill>
                <a:round/>
                <a:headEnd/>
                <a:tailEnd type="triangle" w="med" len="med"/>
              </a:ln>
            </p:spPr>
            <p:txBody>
              <a:bodyPr/>
              <a:lstStyle/>
              <a:p>
                <a:pPr>
                  <a:defRPr/>
                </a:pPr>
                <a:endParaRPr lang="en-US">
                  <a:ln>
                    <a:solidFill>
                      <a:schemeClr val="tx1"/>
                    </a:solidFill>
                  </a:ln>
                  <a:solidFill>
                    <a:srgbClr val="5B98D2"/>
                  </a:solidFill>
                  <a:latin typeface="Trebuchet MS" charset="0"/>
                  <a:ea typeface="ＭＳ Ｐゴシック" charset="0"/>
                  <a:cs typeface="ＭＳ Ｐゴシック" charset="0"/>
                </a:endParaRPr>
              </a:p>
            </p:txBody>
          </p:sp>
          <p:sp>
            <p:nvSpPr>
              <p:cNvPr id="39960" name="Line 26">
                <a:extLst>
                  <a:ext uri="{FF2B5EF4-FFF2-40B4-BE49-F238E27FC236}">
                    <a16:creationId xmlns:a16="http://schemas.microsoft.com/office/drawing/2014/main" id="{782D30FA-1A31-4171-9993-3897FBA59A36}"/>
                  </a:ext>
                </a:extLst>
              </p:cNvPr>
              <p:cNvSpPr>
                <a:spLocks noChangeShapeType="1"/>
              </p:cNvSpPr>
              <p:nvPr/>
            </p:nvSpPr>
            <p:spPr bwMode="auto">
              <a:xfrm flipV="1">
                <a:off x="1680" y="3984"/>
                <a:ext cx="381" cy="144"/>
              </a:xfrm>
              <a:prstGeom prst="line">
                <a:avLst/>
              </a:prstGeom>
              <a:noFill/>
              <a:ln w="28575">
                <a:solidFill>
                  <a:schemeClr val="tx1"/>
                </a:solidFill>
                <a:round/>
                <a:headEnd/>
                <a:tailEnd type="triangle" w="med" len="med"/>
              </a:ln>
            </p:spPr>
            <p:txBody>
              <a:bodyPr/>
              <a:lstStyle/>
              <a:p>
                <a:pPr>
                  <a:defRPr/>
                </a:pPr>
                <a:endParaRPr lang="en-US">
                  <a:ln>
                    <a:solidFill>
                      <a:schemeClr val="tx1"/>
                    </a:solidFill>
                  </a:ln>
                  <a:solidFill>
                    <a:srgbClr val="5B98D2"/>
                  </a:solidFill>
                  <a:latin typeface="Trebuchet MS" charset="0"/>
                  <a:ea typeface="ＭＳ Ｐゴシック" charset="0"/>
                  <a:cs typeface="ＭＳ Ｐゴシック" charset="0"/>
                </a:endParaRPr>
              </a:p>
            </p:txBody>
          </p:sp>
          <p:pic>
            <p:nvPicPr>
              <p:cNvPr id="22558" name="Picture 27" descr="txp_fig">
                <a:extLst>
                  <a:ext uri="{FF2B5EF4-FFF2-40B4-BE49-F238E27FC236}">
                    <a16:creationId xmlns:a16="http://schemas.microsoft.com/office/drawing/2014/main" id="{FC727EBB-8B86-4E00-87C6-6B8990D34224}"/>
                  </a:ext>
                </a:extLst>
              </p:cNvPr>
              <p:cNvPicPr>
                <a:picLocks noChangeAspect="1" noChangeArrowheads="1"/>
              </p:cNvPicPr>
              <p:nvPr>
                <p:custDataLst>
                  <p:tags r:id="rId1"/>
                </p:custDataLst>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8" y="3936"/>
                <a:ext cx="96"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2" name="Rectangle 28">
                <a:extLst>
                  <a:ext uri="{FF2B5EF4-FFF2-40B4-BE49-F238E27FC236}">
                    <a16:creationId xmlns:a16="http://schemas.microsoft.com/office/drawing/2014/main" id="{B7597D0E-6CF5-42C9-A0A6-80E4DE32AF5A}"/>
                  </a:ext>
                </a:extLst>
              </p:cNvPr>
              <p:cNvSpPr>
                <a:spLocks noChangeArrowheads="1"/>
              </p:cNvSpPr>
              <p:nvPr/>
            </p:nvSpPr>
            <p:spPr bwMode="auto">
              <a:xfrm>
                <a:off x="0" y="3600"/>
                <a:ext cx="2064" cy="192"/>
              </a:xfrm>
              <a:prstGeom prst="rect">
                <a:avLst/>
              </a:prstGeom>
              <a:solidFill>
                <a:schemeClr val="bg1">
                  <a:lumMod val="85000"/>
                </a:schemeClr>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lumMod val="85000"/>
                  </a:schemeClr>
                </a:extrusionClr>
              </a:sp3d>
            </p:spPr>
            <p:txBody>
              <a:bodyPr wrap="none" anchor="ctr">
                <a:flatTx/>
              </a:bodyPr>
              <a:lstStyle/>
              <a:p>
                <a:pPr>
                  <a:defRPr/>
                </a:pPr>
                <a:endParaRPr lang="en-US">
                  <a:latin typeface="Trebuchet MS" charset="0"/>
                  <a:ea typeface="ＭＳ Ｐゴシック" charset="0"/>
                  <a:cs typeface="ＭＳ Ｐゴシック" charset="0"/>
                </a:endParaRPr>
              </a:p>
            </p:txBody>
          </p:sp>
          <p:pic>
            <p:nvPicPr>
              <p:cNvPr id="22560" name="Picture 29" descr="txp_fig">
                <a:extLst>
                  <a:ext uri="{FF2B5EF4-FFF2-40B4-BE49-F238E27FC236}">
                    <a16:creationId xmlns:a16="http://schemas.microsoft.com/office/drawing/2014/main" id="{A736762A-9F92-4961-8725-9BD12270C05A}"/>
                  </a:ext>
                </a:extLst>
              </p:cNvPr>
              <p:cNvPicPr>
                <a:picLocks noChangeAspect="1" noChangeArrowheads="1"/>
              </p:cNvPicPr>
              <p:nvPr>
                <p:custDataLst>
                  <p:tags r:id="rId2"/>
                </p:custDataLst>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1" y="3777"/>
                <a:ext cx="176"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1" name="Picture 30" descr="txp_fig">
                <a:extLst>
                  <a:ext uri="{FF2B5EF4-FFF2-40B4-BE49-F238E27FC236}">
                    <a16:creationId xmlns:a16="http://schemas.microsoft.com/office/drawing/2014/main" id="{88512D7E-0F4B-4038-97C6-9741E6149C39}"/>
                  </a:ext>
                </a:extLst>
              </p:cNvPr>
              <p:cNvPicPr>
                <a:picLocks noChangeAspect="1" noChangeArrowheads="1"/>
              </p:cNvPicPr>
              <p:nvPr>
                <p:custDataLst>
                  <p:tags r:id="rId3"/>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7" y="4017"/>
                <a:ext cx="18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62" name="Picture 31" descr="txp_fig">
                <a:extLst>
                  <a:ext uri="{FF2B5EF4-FFF2-40B4-BE49-F238E27FC236}">
                    <a16:creationId xmlns:a16="http://schemas.microsoft.com/office/drawing/2014/main" id="{4B724395-F7AD-4D3A-BE02-ABBBF520B7CB}"/>
                  </a:ext>
                </a:extLst>
              </p:cNvPr>
              <p:cNvPicPr>
                <a:picLocks noChangeAspect="1" noChangeArrowheads="1"/>
              </p:cNvPicPr>
              <p:nvPr>
                <p:custDataLst>
                  <p:tags r:id="rId4"/>
                </p:custDataLst>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68" y="3456"/>
                <a:ext cx="183" cy="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66" name="Freeform 32">
                <a:extLst>
                  <a:ext uri="{FF2B5EF4-FFF2-40B4-BE49-F238E27FC236}">
                    <a16:creationId xmlns:a16="http://schemas.microsoft.com/office/drawing/2014/main" id="{7991F4FB-C3E7-4AB7-A951-3EC3A1A62A58}"/>
                  </a:ext>
                </a:extLst>
              </p:cNvPr>
              <p:cNvSpPr>
                <a:spLocks/>
              </p:cNvSpPr>
              <p:nvPr/>
            </p:nvSpPr>
            <p:spPr bwMode="auto">
              <a:xfrm rot="5400000">
                <a:off x="1497" y="3871"/>
                <a:ext cx="672" cy="226"/>
              </a:xfrm>
              <a:custGeom>
                <a:avLst/>
                <a:gdLst>
                  <a:gd name="T0" fmla="*/ 0 w 1856"/>
                  <a:gd name="T1" fmla="*/ 0 h 1135"/>
                  <a:gd name="T2" fmla="*/ 0 w 1856"/>
                  <a:gd name="T3" fmla="*/ 0 h 1135"/>
                  <a:gd name="T4" fmla="*/ 0 w 1856"/>
                  <a:gd name="T5" fmla="*/ 0 h 1135"/>
                  <a:gd name="T6" fmla="*/ 0 w 1856"/>
                  <a:gd name="T7" fmla="*/ 0 h 1135"/>
                  <a:gd name="T8" fmla="*/ 0 w 1856"/>
                  <a:gd name="T9" fmla="*/ 0 h 1135"/>
                  <a:gd name="T10" fmla="*/ 0 w 1856"/>
                  <a:gd name="T11" fmla="*/ 0 h 1135"/>
                  <a:gd name="T12" fmla="*/ 0 w 1856"/>
                  <a:gd name="T13" fmla="*/ 0 h 1135"/>
                  <a:gd name="T14" fmla="*/ 0 w 1856"/>
                  <a:gd name="T15" fmla="*/ 0 h 1135"/>
                  <a:gd name="T16" fmla="*/ 0 w 1856"/>
                  <a:gd name="T17" fmla="*/ 0 h 1135"/>
                  <a:gd name="T18" fmla="*/ 0 w 1856"/>
                  <a:gd name="T19" fmla="*/ 0 h 1135"/>
                  <a:gd name="T20" fmla="*/ 0 w 1856"/>
                  <a:gd name="T21" fmla="*/ 0 h 1135"/>
                  <a:gd name="T22" fmla="*/ 0 w 1856"/>
                  <a:gd name="T23" fmla="*/ 0 h 1135"/>
                  <a:gd name="T24" fmla="*/ 0 w 1856"/>
                  <a:gd name="T25" fmla="*/ 0 h 1135"/>
                  <a:gd name="T26" fmla="*/ 0 w 1856"/>
                  <a:gd name="T27" fmla="*/ 0 h 1135"/>
                  <a:gd name="T28" fmla="*/ 0 w 1856"/>
                  <a:gd name="T29" fmla="*/ 0 h 1135"/>
                  <a:gd name="T30" fmla="*/ 0 w 1856"/>
                  <a:gd name="T31" fmla="*/ 0 h 1135"/>
                  <a:gd name="T32" fmla="*/ 0 w 1856"/>
                  <a:gd name="T33" fmla="*/ 0 h 1135"/>
                  <a:gd name="T34" fmla="*/ 0 w 1856"/>
                  <a:gd name="T35" fmla="*/ 0 h 1135"/>
                  <a:gd name="T36" fmla="*/ 0 w 1856"/>
                  <a:gd name="T37" fmla="*/ 0 h 1135"/>
                  <a:gd name="T38" fmla="*/ 0 w 1856"/>
                  <a:gd name="T39" fmla="*/ 0 h 1135"/>
                  <a:gd name="T40" fmla="*/ 0 w 1856"/>
                  <a:gd name="T41" fmla="*/ 0 h 1135"/>
                  <a:gd name="T42" fmla="*/ 0 w 1856"/>
                  <a:gd name="T43" fmla="*/ 0 h 1135"/>
                  <a:gd name="T44" fmla="*/ 0 w 1856"/>
                  <a:gd name="T45" fmla="*/ 0 h 1135"/>
                  <a:gd name="T46" fmla="*/ 0 w 1856"/>
                  <a:gd name="T47" fmla="*/ 0 h 1135"/>
                  <a:gd name="T48" fmla="*/ 0 w 1856"/>
                  <a:gd name="T49" fmla="*/ 0 h 1135"/>
                  <a:gd name="T50" fmla="*/ 0 w 1856"/>
                  <a:gd name="T51" fmla="*/ 0 h 1135"/>
                  <a:gd name="T52" fmla="*/ 0 w 1856"/>
                  <a:gd name="T53" fmla="*/ 0 h 1135"/>
                  <a:gd name="T54" fmla="*/ 0 w 1856"/>
                  <a:gd name="T55" fmla="*/ 0 h 1135"/>
                  <a:gd name="T56" fmla="*/ 0 w 1856"/>
                  <a:gd name="T57" fmla="*/ 0 h 1135"/>
                  <a:gd name="T58" fmla="*/ 0 w 1856"/>
                  <a:gd name="T59" fmla="*/ 0 h 1135"/>
                  <a:gd name="T60" fmla="*/ 0 w 1856"/>
                  <a:gd name="T61" fmla="*/ 0 h 1135"/>
                  <a:gd name="T62" fmla="*/ 0 w 1856"/>
                  <a:gd name="T63" fmla="*/ 0 h 1135"/>
                  <a:gd name="T64" fmla="*/ 0 w 1856"/>
                  <a:gd name="T65" fmla="*/ 0 h 1135"/>
                  <a:gd name="T66" fmla="*/ 0 w 1856"/>
                  <a:gd name="T67" fmla="*/ 0 h 1135"/>
                  <a:gd name="T68" fmla="*/ 0 w 1856"/>
                  <a:gd name="T69" fmla="*/ 0 h 1135"/>
                  <a:gd name="T70" fmla="*/ 0 w 1856"/>
                  <a:gd name="T71" fmla="*/ 0 h 1135"/>
                  <a:gd name="T72" fmla="*/ 0 w 1856"/>
                  <a:gd name="T73" fmla="*/ 0 h 1135"/>
                  <a:gd name="T74" fmla="*/ 0 w 1856"/>
                  <a:gd name="T75" fmla="*/ 0 h 1135"/>
                  <a:gd name="T76" fmla="*/ 0 w 1856"/>
                  <a:gd name="T77" fmla="*/ 0 h 1135"/>
                  <a:gd name="T78" fmla="*/ 0 w 1856"/>
                  <a:gd name="T79" fmla="*/ 0 h 1135"/>
                  <a:gd name="T80" fmla="*/ 0 w 1856"/>
                  <a:gd name="T81" fmla="*/ 0 h 1135"/>
                  <a:gd name="T82" fmla="*/ 0 w 1856"/>
                  <a:gd name="T83" fmla="*/ 0 h 1135"/>
                  <a:gd name="T84" fmla="*/ 0 w 1856"/>
                  <a:gd name="T85" fmla="*/ 0 h 1135"/>
                  <a:gd name="T86" fmla="*/ 0 w 1856"/>
                  <a:gd name="T87" fmla="*/ 0 h 1135"/>
                  <a:gd name="T88" fmla="*/ 0 w 1856"/>
                  <a:gd name="T89" fmla="*/ 0 h 1135"/>
                  <a:gd name="T90" fmla="*/ 0 w 1856"/>
                  <a:gd name="T91" fmla="*/ 0 h 1135"/>
                  <a:gd name="T92" fmla="*/ 0 w 1856"/>
                  <a:gd name="T93" fmla="*/ 0 h 1135"/>
                  <a:gd name="T94" fmla="*/ 0 w 1856"/>
                  <a:gd name="T95" fmla="*/ 0 h 1135"/>
                  <a:gd name="T96" fmla="*/ 0 w 1856"/>
                  <a:gd name="T97" fmla="*/ 0 h 1135"/>
                  <a:gd name="T98" fmla="*/ 0 w 1856"/>
                  <a:gd name="T99" fmla="*/ 0 h 1135"/>
                  <a:gd name="T100" fmla="*/ 0 w 1856"/>
                  <a:gd name="T101" fmla="*/ 0 h 1135"/>
                  <a:gd name="T102" fmla="*/ 0 w 1856"/>
                  <a:gd name="T103" fmla="*/ 0 h 1135"/>
                  <a:gd name="T104" fmla="*/ 0 w 1856"/>
                  <a:gd name="T105" fmla="*/ 0 h 1135"/>
                  <a:gd name="T106" fmla="*/ 0 w 1856"/>
                  <a:gd name="T107" fmla="*/ 0 h 1135"/>
                  <a:gd name="T108" fmla="*/ 0 w 1856"/>
                  <a:gd name="T109" fmla="*/ 0 h 1135"/>
                  <a:gd name="T110" fmla="*/ 0 w 1856"/>
                  <a:gd name="T111" fmla="*/ 0 h 1135"/>
                  <a:gd name="T112" fmla="*/ 0 w 1856"/>
                  <a:gd name="T113" fmla="*/ 0 h 1135"/>
                  <a:gd name="T114" fmla="*/ 0 w 1856"/>
                  <a:gd name="T115" fmla="*/ 0 h 1135"/>
                  <a:gd name="T116" fmla="*/ 0 w 1856"/>
                  <a:gd name="T117" fmla="*/ 0 h 1135"/>
                  <a:gd name="T118" fmla="*/ 0 w 1856"/>
                  <a:gd name="T119" fmla="*/ 0 h 1135"/>
                  <a:gd name="T120" fmla="*/ 0 w 1856"/>
                  <a:gd name="T121" fmla="*/ 0 h 11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56"/>
                  <a:gd name="T184" fmla="*/ 0 h 1135"/>
                  <a:gd name="T185" fmla="*/ 1856 w 1856"/>
                  <a:gd name="T186" fmla="*/ 1135 h 11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56" h="1135">
                    <a:moveTo>
                      <a:pt x="0" y="1110"/>
                    </a:moveTo>
                    <a:lnTo>
                      <a:pt x="5" y="1105"/>
                    </a:lnTo>
                    <a:lnTo>
                      <a:pt x="10" y="1100"/>
                    </a:lnTo>
                    <a:lnTo>
                      <a:pt x="15" y="1096"/>
                    </a:lnTo>
                    <a:lnTo>
                      <a:pt x="20" y="1091"/>
                    </a:lnTo>
                    <a:lnTo>
                      <a:pt x="25" y="1086"/>
                    </a:lnTo>
                    <a:lnTo>
                      <a:pt x="30" y="1081"/>
                    </a:lnTo>
                    <a:lnTo>
                      <a:pt x="34" y="1076"/>
                    </a:lnTo>
                    <a:lnTo>
                      <a:pt x="39" y="1071"/>
                    </a:lnTo>
                    <a:lnTo>
                      <a:pt x="44" y="1066"/>
                    </a:lnTo>
                    <a:lnTo>
                      <a:pt x="49" y="1066"/>
                    </a:lnTo>
                    <a:lnTo>
                      <a:pt x="54" y="1061"/>
                    </a:lnTo>
                    <a:lnTo>
                      <a:pt x="59" y="1056"/>
                    </a:lnTo>
                    <a:lnTo>
                      <a:pt x="64" y="1051"/>
                    </a:lnTo>
                    <a:lnTo>
                      <a:pt x="69" y="1046"/>
                    </a:lnTo>
                    <a:lnTo>
                      <a:pt x="74" y="1042"/>
                    </a:lnTo>
                    <a:lnTo>
                      <a:pt x="79" y="1037"/>
                    </a:lnTo>
                    <a:lnTo>
                      <a:pt x="84" y="1032"/>
                    </a:lnTo>
                    <a:lnTo>
                      <a:pt x="88" y="1027"/>
                    </a:lnTo>
                    <a:lnTo>
                      <a:pt x="93" y="1022"/>
                    </a:lnTo>
                    <a:lnTo>
                      <a:pt x="98" y="1017"/>
                    </a:lnTo>
                    <a:lnTo>
                      <a:pt x="103" y="1012"/>
                    </a:lnTo>
                    <a:lnTo>
                      <a:pt x="108" y="1007"/>
                    </a:lnTo>
                    <a:lnTo>
                      <a:pt x="113" y="1002"/>
                    </a:lnTo>
                    <a:lnTo>
                      <a:pt x="118" y="997"/>
                    </a:lnTo>
                    <a:lnTo>
                      <a:pt x="123" y="992"/>
                    </a:lnTo>
                    <a:lnTo>
                      <a:pt x="128" y="987"/>
                    </a:lnTo>
                    <a:lnTo>
                      <a:pt x="133" y="983"/>
                    </a:lnTo>
                    <a:lnTo>
                      <a:pt x="138" y="978"/>
                    </a:lnTo>
                    <a:lnTo>
                      <a:pt x="142" y="973"/>
                    </a:lnTo>
                    <a:lnTo>
                      <a:pt x="147" y="968"/>
                    </a:lnTo>
                    <a:lnTo>
                      <a:pt x="152" y="963"/>
                    </a:lnTo>
                    <a:lnTo>
                      <a:pt x="157" y="958"/>
                    </a:lnTo>
                    <a:lnTo>
                      <a:pt x="162" y="953"/>
                    </a:lnTo>
                    <a:lnTo>
                      <a:pt x="167" y="948"/>
                    </a:lnTo>
                    <a:lnTo>
                      <a:pt x="167" y="943"/>
                    </a:lnTo>
                    <a:lnTo>
                      <a:pt x="172" y="938"/>
                    </a:lnTo>
                    <a:lnTo>
                      <a:pt x="177" y="933"/>
                    </a:lnTo>
                    <a:lnTo>
                      <a:pt x="182" y="929"/>
                    </a:lnTo>
                    <a:lnTo>
                      <a:pt x="187" y="924"/>
                    </a:lnTo>
                    <a:lnTo>
                      <a:pt x="192" y="919"/>
                    </a:lnTo>
                    <a:lnTo>
                      <a:pt x="197" y="914"/>
                    </a:lnTo>
                    <a:lnTo>
                      <a:pt x="201" y="909"/>
                    </a:lnTo>
                    <a:lnTo>
                      <a:pt x="201" y="904"/>
                    </a:lnTo>
                    <a:lnTo>
                      <a:pt x="206" y="899"/>
                    </a:lnTo>
                    <a:lnTo>
                      <a:pt x="211" y="894"/>
                    </a:lnTo>
                    <a:lnTo>
                      <a:pt x="216" y="889"/>
                    </a:lnTo>
                    <a:lnTo>
                      <a:pt x="221" y="884"/>
                    </a:lnTo>
                    <a:lnTo>
                      <a:pt x="226" y="879"/>
                    </a:lnTo>
                    <a:lnTo>
                      <a:pt x="231" y="875"/>
                    </a:lnTo>
                    <a:lnTo>
                      <a:pt x="236" y="870"/>
                    </a:lnTo>
                    <a:lnTo>
                      <a:pt x="241" y="865"/>
                    </a:lnTo>
                    <a:lnTo>
                      <a:pt x="241" y="860"/>
                    </a:lnTo>
                    <a:lnTo>
                      <a:pt x="246" y="855"/>
                    </a:lnTo>
                    <a:lnTo>
                      <a:pt x="251" y="850"/>
                    </a:lnTo>
                    <a:lnTo>
                      <a:pt x="255" y="845"/>
                    </a:lnTo>
                    <a:lnTo>
                      <a:pt x="260" y="840"/>
                    </a:lnTo>
                    <a:lnTo>
                      <a:pt x="260" y="835"/>
                    </a:lnTo>
                    <a:lnTo>
                      <a:pt x="265" y="830"/>
                    </a:lnTo>
                    <a:lnTo>
                      <a:pt x="270" y="825"/>
                    </a:lnTo>
                    <a:lnTo>
                      <a:pt x="275" y="820"/>
                    </a:lnTo>
                    <a:lnTo>
                      <a:pt x="275" y="816"/>
                    </a:lnTo>
                    <a:lnTo>
                      <a:pt x="280" y="811"/>
                    </a:lnTo>
                    <a:lnTo>
                      <a:pt x="285" y="806"/>
                    </a:lnTo>
                    <a:lnTo>
                      <a:pt x="290" y="801"/>
                    </a:lnTo>
                    <a:lnTo>
                      <a:pt x="290" y="796"/>
                    </a:lnTo>
                    <a:lnTo>
                      <a:pt x="295" y="791"/>
                    </a:lnTo>
                    <a:lnTo>
                      <a:pt x="300" y="786"/>
                    </a:lnTo>
                    <a:lnTo>
                      <a:pt x="305" y="781"/>
                    </a:lnTo>
                    <a:lnTo>
                      <a:pt x="305" y="776"/>
                    </a:lnTo>
                    <a:lnTo>
                      <a:pt x="309" y="771"/>
                    </a:lnTo>
                    <a:lnTo>
                      <a:pt x="314" y="766"/>
                    </a:lnTo>
                    <a:lnTo>
                      <a:pt x="319" y="762"/>
                    </a:lnTo>
                    <a:lnTo>
                      <a:pt x="319" y="757"/>
                    </a:lnTo>
                    <a:lnTo>
                      <a:pt x="324" y="752"/>
                    </a:lnTo>
                    <a:lnTo>
                      <a:pt x="329" y="747"/>
                    </a:lnTo>
                    <a:lnTo>
                      <a:pt x="329" y="742"/>
                    </a:lnTo>
                    <a:lnTo>
                      <a:pt x="334" y="737"/>
                    </a:lnTo>
                    <a:lnTo>
                      <a:pt x="339" y="732"/>
                    </a:lnTo>
                    <a:lnTo>
                      <a:pt x="339" y="727"/>
                    </a:lnTo>
                    <a:lnTo>
                      <a:pt x="344" y="722"/>
                    </a:lnTo>
                    <a:lnTo>
                      <a:pt x="349" y="717"/>
                    </a:lnTo>
                    <a:lnTo>
                      <a:pt x="354" y="712"/>
                    </a:lnTo>
                    <a:lnTo>
                      <a:pt x="354" y="707"/>
                    </a:lnTo>
                    <a:lnTo>
                      <a:pt x="359" y="703"/>
                    </a:lnTo>
                    <a:lnTo>
                      <a:pt x="363" y="698"/>
                    </a:lnTo>
                    <a:lnTo>
                      <a:pt x="363" y="693"/>
                    </a:lnTo>
                    <a:lnTo>
                      <a:pt x="368" y="688"/>
                    </a:lnTo>
                    <a:lnTo>
                      <a:pt x="373" y="683"/>
                    </a:lnTo>
                    <a:lnTo>
                      <a:pt x="373" y="678"/>
                    </a:lnTo>
                    <a:lnTo>
                      <a:pt x="378" y="673"/>
                    </a:lnTo>
                    <a:lnTo>
                      <a:pt x="378" y="668"/>
                    </a:lnTo>
                    <a:lnTo>
                      <a:pt x="383" y="663"/>
                    </a:lnTo>
                    <a:lnTo>
                      <a:pt x="388" y="658"/>
                    </a:lnTo>
                    <a:lnTo>
                      <a:pt x="388" y="653"/>
                    </a:lnTo>
                    <a:lnTo>
                      <a:pt x="393" y="649"/>
                    </a:lnTo>
                    <a:lnTo>
                      <a:pt x="398" y="644"/>
                    </a:lnTo>
                    <a:lnTo>
                      <a:pt x="398" y="639"/>
                    </a:lnTo>
                    <a:lnTo>
                      <a:pt x="403" y="634"/>
                    </a:lnTo>
                    <a:lnTo>
                      <a:pt x="408" y="629"/>
                    </a:lnTo>
                    <a:lnTo>
                      <a:pt x="408" y="624"/>
                    </a:lnTo>
                    <a:lnTo>
                      <a:pt x="413" y="619"/>
                    </a:lnTo>
                    <a:lnTo>
                      <a:pt x="413" y="614"/>
                    </a:lnTo>
                    <a:lnTo>
                      <a:pt x="417" y="609"/>
                    </a:lnTo>
                    <a:lnTo>
                      <a:pt x="422" y="604"/>
                    </a:lnTo>
                    <a:lnTo>
                      <a:pt x="422" y="599"/>
                    </a:lnTo>
                    <a:lnTo>
                      <a:pt x="427" y="595"/>
                    </a:lnTo>
                    <a:lnTo>
                      <a:pt x="432" y="590"/>
                    </a:lnTo>
                    <a:lnTo>
                      <a:pt x="432" y="585"/>
                    </a:lnTo>
                    <a:lnTo>
                      <a:pt x="437" y="580"/>
                    </a:lnTo>
                    <a:lnTo>
                      <a:pt x="437" y="575"/>
                    </a:lnTo>
                    <a:lnTo>
                      <a:pt x="442" y="570"/>
                    </a:lnTo>
                    <a:lnTo>
                      <a:pt x="442" y="565"/>
                    </a:lnTo>
                    <a:lnTo>
                      <a:pt x="447" y="560"/>
                    </a:lnTo>
                    <a:lnTo>
                      <a:pt x="452" y="555"/>
                    </a:lnTo>
                    <a:lnTo>
                      <a:pt x="452" y="550"/>
                    </a:lnTo>
                    <a:lnTo>
                      <a:pt x="457" y="545"/>
                    </a:lnTo>
                    <a:lnTo>
                      <a:pt x="457" y="540"/>
                    </a:lnTo>
                    <a:lnTo>
                      <a:pt x="462" y="536"/>
                    </a:lnTo>
                    <a:lnTo>
                      <a:pt x="467" y="531"/>
                    </a:lnTo>
                    <a:lnTo>
                      <a:pt x="467" y="526"/>
                    </a:lnTo>
                    <a:lnTo>
                      <a:pt x="472" y="521"/>
                    </a:lnTo>
                    <a:lnTo>
                      <a:pt x="472" y="516"/>
                    </a:lnTo>
                    <a:lnTo>
                      <a:pt x="476" y="511"/>
                    </a:lnTo>
                    <a:lnTo>
                      <a:pt x="476" y="506"/>
                    </a:lnTo>
                    <a:lnTo>
                      <a:pt x="481" y="501"/>
                    </a:lnTo>
                    <a:lnTo>
                      <a:pt x="481" y="496"/>
                    </a:lnTo>
                    <a:lnTo>
                      <a:pt x="486" y="491"/>
                    </a:lnTo>
                    <a:lnTo>
                      <a:pt x="491" y="486"/>
                    </a:lnTo>
                    <a:lnTo>
                      <a:pt x="491" y="482"/>
                    </a:lnTo>
                    <a:lnTo>
                      <a:pt x="496" y="477"/>
                    </a:lnTo>
                    <a:lnTo>
                      <a:pt x="496" y="472"/>
                    </a:lnTo>
                    <a:lnTo>
                      <a:pt x="501" y="467"/>
                    </a:lnTo>
                    <a:lnTo>
                      <a:pt x="501" y="462"/>
                    </a:lnTo>
                    <a:lnTo>
                      <a:pt x="506" y="457"/>
                    </a:lnTo>
                    <a:lnTo>
                      <a:pt x="506" y="452"/>
                    </a:lnTo>
                    <a:lnTo>
                      <a:pt x="511" y="447"/>
                    </a:lnTo>
                    <a:lnTo>
                      <a:pt x="511" y="442"/>
                    </a:lnTo>
                    <a:lnTo>
                      <a:pt x="516" y="437"/>
                    </a:lnTo>
                    <a:lnTo>
                      <a:pt x="521" y="432"/>
                    </a:lnTo>
                    <a:lnTo>
                      <a:pt x="521" y="428"/>
                    </a:lnTo>
                    <a:lnTo>
                      <a:pt x="526" y="423"/>
                    </a:lnTo>
                    <a:lnTo>
                      <a:pt x="526" y="418"/>
                    </a:lnTo>
                    <a:lnTo>
                      <a:pt x="530" y="413"/>
                    </a:lnTo>
                    <a:lnTo>
                      <a:pt x="535" y="408"/>
                    </a:lnTo>
                    <a:lnTo>
                      <a:pt x="535" y="403"/>
                    </a:lnTo>
                    <a:lnTo>
                      <a:pt x="540" y="398"/>
                    </a:lnTo>
                    <a:lnTo>
                      <a:pt x="540" y="393"/>
                    </a:lnTo>
                    <a:lnTo>
                      <a:pt x="545" y="388"/>
                    </a:lnTo>
                    <a:lnTo>
                      <a:pt x="545" y="383"/>
                    </a:lnTo>
                    <a:lnTo>
                      <a:pt x="550" y="378"/>
                    </a:lnTo>
                    <a:lnTo>
                      <a:pt x="550" y="373"/>
                    </a:lnTo>
                    <a:lnTo>
                      <a:pt x="555" y="369"/>
                    </a:lnTo>
                    <a:lnTo>
                      <a:pt x="555" y="364"/>
                    </a:lnTo>
                    <a:lnTo>
                      <a:pt x="560" y="359"/>
                    </a:lnTo>
                    <a:lnTo>
                      <a:pt x="565" y="354"/>
                    </a:lnTo>
                    <a:lnTo>
                      <a:pt x="565" y="349"/>
                    </a:lnTo>
                    <a:lnTo>
                      <a:pt x="570" y="344"/>
                    </a:lnTo>
                    <a:lnTo>
                      <a:pt x="570" y="339"/>
                    </a:lnTo>
                    <a:lnTo>
                      <a:pt x="575" y="334"/>
                    </a:lnTo>
                    <a:lnTo>
                      <a:pt x="575" y="329"/>
                    </a:lnTo>
                    <a:lnTo>
                      <a:pt x="580" y="324"/>
                    </a:lnTo>
                    <a:lnTo>
                      <a:pt x="580" y="319"/>
                    </a:lnTo>
                    <a:lnTo>
                      <a:pt x="584" y="315"/>
                    </a:lnTo>
                    <a:lnTo>
                      <a:pt x="589" y="310"/>
                    </a:lnTo>
                    <a:lnTo>
                      <a:pt x="589" y="305"/>
                    </a:lnTo>
                    <a:lnTo>
                      <a:pt x="594" y="300"/>
                    </a:lnTo>
                    <a:lnTo>
                      <a:pt x="594" y="295"/>
                    </a:lnTo>
                    <a:lnTo>
                      <a:pt x="599" y="290"/>
                    </a:lnTo>
                    <a:lnTo>
                      <a:pt x="604" y="285"/>
                    </a:lnTo>
                    <a:lnTo>
                      <a:pt x="604" y="280"/>
                    </a:lnTo>
                    <a:lnTo>
                      <a:pt x="609" y="275"/>
                    </a:lnTo>
                    <a:lnTo>
                      <a:pt x="609" y="270"/>
                    </a:lnTo>
                    <a:lnTo>
                      <a:pt x="614" y="265"/>
                    </a:lnTo>
                    <a:lnTo>
                      <a:pt x="619" y="261"/>
                    </a:lnTo>
                    <a:lnTo>
                      <a:pt x="619" y="256"/>
                    </a:lnTo>
                    <a:lnTo>
                      <a:pt x="624" y="251"/>
                    </a:lnTo>
                    <a:lnTo>
                      <a:pt x="629" y="246"/>
                    </a:lnTo>
                    <a:lnTo>
                      <a:pt x="629" y="241"/>
                    </a:lnTo>
                    <a:lnTo>
                      <a:pt x="634" y="236"/>
                    </a:lnTo>
                    <a:lnTo>
                      <a:pt x="638" y="231"/>
                    </a:lnTo>
                    <a:lnTo>
                      <a:pt x="638" y="226"/>
                    </a:lnTo>
                    <a:lnTo>
                      <a:pt x="643" y="221"/>
                    </a:lnTo>
                    <a:lnTo>
                      <a:pt x="648" y="216"/>
                    </a:lnTo>
                    <a:lnTo>
                      <a:pt x="648" y="211"/>
                    </a:lnTo>
                    <a:lnTo>
                      <a:pt x="653" y="206"/>
                    </a:lnTo>
                    <a:lnTo>
                      <a:pt x="658" y="202"/>
                    </a:lnTo>
                    <a:lnTo>
                      <a:pt x="658" y="197"/>
                    </a:lnTo>
                    <a:lnTo>
                      <a:pt x="663" y="192"/>
                    </a:lnTo>
                    <a:lnTo>
                      <a:pt x="668" y="187"/>
                    </a:lnTo>
                    <a:lnTo>
                      <a:pt x="673" y="182"/>
                    </a:lnTo>
                    <a:lnTo>
                      <a:pt x="673" y="177"/>
                    </a:lnTo>
                    <a:lnTo>
                      <a:pt x="678" y="172"/>
                    </a:lnTo>
                    <a:lnTo>
                      <a:pt x="683" y="167"/>
                    </a:lnTo>
                    <a:lnTo>
                      <a:pt x="688" y="162"/>
                    </a:lnTo>
                    <a:lnTo>
                      <a:pt x="688" y="157"/>
                    </a:lnTo>
                    <a:lnTo>
                      <a:pt x="692" y="152"/>
                    </a:lnTo>
                    <a:lnTo>
                      <a:pt x="697" y="148"/>
                    </a:lnTo>
                    <a:lnTo>
                      <a:pt x="702" y="143"/>
                    </a:lnTo>
                    <a:lnTo>
                      <a:pt x="707" y="138"/>
                    </a:lnTo>
                    <a:lnTo>
                      <a:pt x="712" y="133"/>
                    </a:lnTo>
                    <a:lnTo>
                      <a:pt x="717" y="128"/>
                    </a:lnTo>
                    <a:lnTo>
                      <a:pt x="717" y="123"/>
                    </a:lnTo>
                    <a:lnTo>
                      <a:pt x="722" y="118"/>
                    </a:lnTo>
                    <a:lnTo>
                      <a:pt x="727" y="113"/>
                    </a:lnTo>
                    <a:lnTo>
                      <a:pt x="732" y="108"/>
                    </a:lnTo>
                    <a:lnTo>
                      <a:pt x="737" y="103"/>
                    </a:lnTo>
                    <a:lnTo>
                      <a:pt x="742" y="98"/>
                    </a:lnTo>
                    <a:lnTo>
                      <a:pt x="747" y="94"/>
                    </a:lnTo>
                    <a:lnTo>
                      <a:pt x="751" y="89"/>
                    </a:lnTo>
                    <a:lnTo>
                      <a:pt x="756" y="84"/>
                    </a:lnTo>
                    <a:lnTo>
                      <a:pt x="761" y="79"/>
                    </a:lnTo>
                    <a:lnTo>
                      <a:pt x="766" y="74"/>
                    </a:lnTo>
                    <a:lnTo>
                      <a:pt x="771" y="69"/>
                    </a:lnTo>
                    <a:lnTo>
                      <a:pt x="776" y="64"/>
                    </a:lnTo>
                    <a:lnTo>
                      <a:pt x="781" y="59"/>
                    </a:lnTo>
                    <a:lnTo>
                      <a:pt x="786" y="59"/>
                    </a:lnTo>
                    <a:lnTo>
                      <a:pt x="791" y="54"/>
                    </a:lnTo>
                    <a:lnTo>
                      <a:pt x="796" y="49"/>
                    </a:lnTo>
                    <a:lnTo>
                      <a:pt x="801" y="44"/>
                    </a:lnTo>
                    <a:lnTo>
                      <a:pt x="805" y="44"/>
                    </a:lnTo>
                    <a:lnTo>
                      <a:pt x="810" y="39"/>
                    </a:lnTo>
                    <a:lnTo>
                      <a:pt x="815" y="35"/>
                    </a:lnTo>
                    <a:lnTo>
                      <a:pt x="820" y="35"/>
                    </a:lnTo>
                    <a:lnTo>
                      <a:pt x="825" y="30"/>
                    </a:lnTo>
                    <a:lnTo>
                      <a:pt x="830" y="30"/>
                    </a:lnTo>
                    <a:lnTo>
                      <a:pt x="835" y="25"/>
                    </a:lnTo>
                    <a:lnTo>
                      <a:pt x="840" y="20"/>
                    </a:lnTo>
                    <a:lnTo>
                      <a:pt x="845" y="20"/>
                    </a:lnTo>
                    <a:lnTo>
                      <a:pt x="850" y="20"/>
                    </a:lnTo>
                    <a:lnTo>
                      <a:pt x="855" y="15"/>
                    </a:lnTo>
                    <a:lnTo>
                      <a:pt x="859" y="15"/>
                    </a:lnTo>
                    <a:lnTo>
                      <a:pt x="864" y="10"/>
                    </a:lnTo>
                    <a:lnTo>
                      <a:pt x="869" y="10"/>
                    </a:lnTo>
                    <a:lnTo>
                      <a:pt x="874" y="10"/>
                    </a:lnTo>
                    <a:lnTo>
                      <a:pt x="879" y="5"/>
                    </a:lnTo>
                    <a:lnTo>
                      <a:pt x="884" y="5"/>
                    </a:lnTo>
                    <a:lnTo>
                      <a:pt x="889" y="5"/>
                    </a:lnTo>
                    <a:lnTo>
                      <a:pt x="894" y="0"/>
                    </a:lnTo>
                    <a:lnTo>
                      <a:pt x="899" y="0"/>
                    </a:lnTo>
                    <a:lnTo>
                      <a:pt x="904" y="0"/>
                    </a:lnTo>
                    <a:lnTo>
                      <a:pt x="909" y="0"/>
                    </a:lnTo>
                    <a:lnTo>
                      <a:pt x="913" y="0"/>
                    </a:lnTo>
                    <a:lnTo>
                      <a:pt x="918" y="0"/>
                    </a:lnTo>
                    <a:lnTo>
                      <a:pt x="923" y="0"/>
                    </a:lnTo>
                    <a:lnTo>
                      <a:pt x="928" y="0"/>
                    </a:lnTo>
                    <a:lnTo>
                      <a:pt x="933" y="0"/>
                    </a:lnTo>
                    <a:lnTo>
                      <a:pt x="938" y="5"/>
                    </a:lnTo>
                    <a:lnTo>
                      <a:pt x="943" y="5"/>
                    </a:lnTo>
                    <a:lnTo>
                      <a:pt x="948" y="5"/>
                    </a:lnTo>
                    <a:lnTo>
                      <a:pt x="953" y="10"/>
                    </a:lnTo>
                    <a:lnTo>
                      <a:pt x="958" y="10"/>
                    </a:lnTo>
                    <a:lnTo>
                      <a:pt x="963" y="10"/>
                    </a:lnTo>
                    <a:lnTo>
                      <a:pt x="967" y="15"/>
                    </a:lnTo>
                    <a:lnTo>
                      <a:pt x="972" y="15"/>
                    </a:lnTo>
                    <a:lnTo>
                      <a:pt x="977" y="20"/>
                    </a:lnTo>
                    <a:lnTo>
                      <a:pt x="982" y="20"/>
                    </a:lnTo>
                    <a:lnTo>
                      <a:pt x="987" y="25"/>
                    </a:lnTo>
                    <a:lnTo>
                      <a:pt x="992" y="25"/>
                    </a:lnTo>
                    <a:lnTo>
                      <a:pt x="997" y="30"/>
                    </a:lnTo>
                    <a:lnTo>
                      <a:pt x="1002" y="30"/>
                    </a:lnTo>
                    <a:lnTo>
                      <a:pt x="1007" y="35"/>
                    </a:lnTo>
                    <a:lnTo>
                      <a:pt x="1012" y="39"/>
                    </a:lnTo>
                    <a:lnTo>
                      <a:pt x="1017" y="39"/>
                    </a:lnTo>
                    <a:lnTo>
                      <a:pt x="1022" y="44"/>
                    </a:lnTo>
                    <a:lnTo>
                      <a:pt x="1026" y="49"/>
                    </a:lnTo>
                    <a:lnTo>
                      <a:pt x="1031" y="49"/>
                    </a:lnTo>
                    <a:lnTo>
                      <a:pt x="1036" y="54"/>
                    </a:lnTo>
                    <a:lnTo>
                      <a:pt x="1041" y="59"/>
                    </a:lnTo>
                    <a:lnTo>
                      <a:pt x="1046" y="64"/>
                    </a:lnTo>
                    <a:lnTo>
                      <a:pt x="1051" y="69"/>
                    </a:lnTo>
                    <a:lnTo>
                      <a:pt x="1056" y="74"/>
                    </a:lnTo>
                    <a:lnTo>
                      <a:pt x="1061" y="74"/>
                    </a:lnTo>
                    <a:lnTo>
                      <a:pt x="1066" y="79"/>
                    </a:lnTo>
                    <a:lnTo>
                      <a:pt x="1071" y="84"/>
                    </a:lnTo>
                    <a:lnTo>
                      <a:pt x="1076" y="89"/>
                    </a:lnTo>
                    <a:lnTo>
                      <a:pt x="1080" y="94"/>
                    </a:lnTo>
                    <a:lnTo>
                      <a:pt x="1085" y="98"/>
                    </a:lnTo>
                    <a:lnTo>
                      <a:pt x="1090" y="103"/>
                    </a:lnTo>
                    <a:lnTo>
                      <a:pt x="1095" y="108"/>
                    </a:lnTo>
                    <a:lnTo>
                      <a:pt x="1100" y="113"/>
                    </a:lnTo>
                    <a:lnTo>
                      <a:pt x="1105" y="118"/>
                    </a:lnTo>
                    <a:lnTo>
                      <a:pt x="1110" y="123"/>
                    </a:lnTo>
                    <a:lnTo>
                      <a:pt x="1115" y="128"/>
                    </a:lnTo>
                    <a:lnTo>
                      <a:pt x="1120" y="133"/>
                    </a:lnTo>
                    <a:lnTo>
                      <a:pt x="1120" y="138"/>
                    </a:lnTo>
                    <a:lnTo>
                      <a:pt x="1125" y="143"/>
                    </a:lnTo>
                    <a:lnTo>
                      <a:pt x="1130" y="148"/>
                    </a:lnTo>
                    <a:lnTo>
                      <a:pt x="1134" y="152"/>
                    </a:lnTo>
                    <a:lnTo>
                      <a:pt x="1139" y="157"/>
                    </a:lnTo>
                    <a:lnTo>
                      <a:pt x="1144" y="162"/>
                    </a:lnTo>
                    <a:lnTo>
                      <a:pt x="1144" y="167"/>
                    </a:lnTo>
                    <a:lnTo>
                      <a:pt x="1149" y="172"/>
                    </a:lnTo>
                    <a:lnTo>
                      <a:pt x="1154" y="177"/>
                    </a:lnTo>
                    <a:lnTo>
                      <a:pt x="1159" y="182"/>
                    </a:lnTo>
                    <a:lnTo>
                      <a:pt x="1159" y="187"/>
                    </a:lnTo>
                    <a:lnTo>
                      <a:pt x="1164" y="192"/>
                    </a:lnTo>
                    <a:lnTo>
                      <a:pt x="1169" y="197"/>
                    </a:lnTo>
                    <a:lnTo>
                      <a:pt x="1174" y="202"/>
                    </a:lnTo>
                    <a:lnTo>
                      <a:pt x="1179" y="206"/>
                    </a:lnTo>
                    <a:lnTo>
                      <a:pt x="1179" y="211"/>
                    </a:lnTo>
                    <a:lnTo>
                      <a:pt x="1184" y="216"/>
                    </a:lnTo>
                    <a:lnTo>
                      <a:pt x="1188" y="221"/>
                    </a:lnTo>
                    <a:lnTo>
                      <a:pt x="1188" y="226"/>
                    </a:lnTo>
                    <a:lnTo>
                      <a:pt x="1193" y="231"/>
                    </a:lnTo>
                    <a:lnTo>
                      <a:pt x="1198" y="236"/>
                    </a:lnTo>
                    <a:lnTo>
                      <a:pt x="1198" y="241"/>
                    </a:lnTo>
                    <a:lnTo>
                      <a:pt x="1203" y="246"/>
                    </a:lnTo>
                    <a:lnTo>
                      <a:pt x="1208" y="251"/>
                    </a:lnTo>
                    <a:lnTo>
                      <a:pt x="1208" y="256"/>
                    </a:lnTo>
                    <a:lnTo>
                      <a:pt x="1213" y="261"/>
                    </a:lnTo>
                    <a:lnTo>
                      <a:pt x="1218" y="265"/>
                    </a:lnTo>
                    <a:lnTo>
                      <a:pt x="1218" y="270"/>
                    </a:lnTo>
                    <a:lnTo>
                      <a:pt x="1223" y="275"/>
                    </a:lnTo>
                    <a:lnTo>
                      <a:pt x="1223" y="280"/>
                    </a:lnTo>
                    <a:lnTo>
                      <a:pt x="1228" y="285"/>
                    </a:lnTo>
                    <a:lnTo>
                      <a:pt x="1233" y="290"/>
                    </a:lnTo>
                    <a:lnTo>
                      <a:pt x="1233" y="295"/>
                    </a:lnTo>
                    <a:lnTo>
                      <a:pt x="1238" y="300"/>
                    </a:lnTo>
                    <a:lnTo>
                      <a:pt x="1238" y="305"/>
                    </a:lnTo>
                    <a:lnTo>
                      <a:pt x="1242" y="310"/>
                    </a:lnTo>
                    <a:lnTo>
                      <a:pt x="1242" y="315"/>
                    </a:lnTo>
                    <a:lnTo>
                      <a:pt x="1247" y="319"/>
                    </a:lnTo>
                    <a:lnTo>
                      <a:pt x="1252" y="324"/>
                    </a:lnTo>
                    <a:lnTo>
                      <a:pt x="1252" y="329"/>
                    </a:lnTo>
                    <a:lnTo>
                      <a:pt x="1257" y="334"/>
                    </a:lnTo>
                    <a:lnTo>
                      <a:pt x="1257" y="339"/>
                    </a:lnTo>
                    <a:lnTo>
                      <a:pt x="1262" y="344"/>
                    </a:lnTo>
                    <a:lnTo>
                      <a:pt x="1262" y="349"/>
                    </a:lnTo>
                    <a:lnTo>
                      <a:pt x="1267" y="354"/>
                    </a:lnTo>
                    <a:lnTo>
                      <a:pt x="1272" y="359"/>
                    </a:lnTo>
                    <a:lnTo>
                      <a:pt x="1272" y="364"/>
                    </a:lnTo>
                    <a:lnTo>
                      <a:pt x="1277" y="369"/>
                    </a:lnTo>
                    <a:lnTo>
                      <a:pt x="1277" y="373"/>
                    </a:lnTo>
                    <a:lnTo>
                      <a:pt x="1282" y="378"/>
                    </a:lnTo>
                    <a:lnTo>
                      <a:pt x="1282" y="383"/>
                    </a:lnTo>
                    <a:lnTo>
                      <a:pt x="1287" y="388"/>
                    </a:lnTo>
                    <a:lnTo>
                      <a:pt x="1287" y="393"/>
                    </a:lnTo>
                    <a:lnTo>
                      <a:pt x="1292" y="398"/>
                    </a:lnTo>
                    <a:lnTo>
                      <a:pt x="1292" y="403"/>
                    </a:lnTo>
                    <a:lnTo>
                      <a:pt x="1297" y="408"/>
                    </a:lnTo>
                    <a:lnTo>
                      <a:pt x="1297" y="413"/>
                    </a:lnTo>
                    <a:lnTo>
                      <a:pt x="1301" y="418"/>
                    </a:lnTo>
                    <a:lnTo>
                      <a:pt x="1301" y="423"/>
                    </a:lnTo>
                    <a:lnTo>
                      <a:pt x="1306" y="428"/>
                    </a:lnTo>
                    <a:lnTo>
                      <a:pt x="1306" y="432"/>
                    </a:lnTo>
                    <a:lnTo>
                      <a:pt x="1311" y="437"/>
                    </a:lnTo>
                    <a:lnTo>
                      <a:pt x="1311" y="442"/>
                    </a:lnTo>
                    <a:lnTo>
                      <a:pt x="1316" y="447"/>
                    </a:lnTo>
                    <a:lnTo>
                      <a:pt x="1321" y="452"/>
                    </a:lnTo>
                    <a:lnTo>
                      <a:pt x="1321" y="457"/>
                    </a:lnTo>
                    <a:lnTo>
                      <a:pt x="1326" y="462"/>
                    </a:lnTo>
                    <a:lnTo>
                      <a:pt x="1326" y="467"/>
                    </a:lnTo>
                    <a:lnTo>
                      <a:pt x="1331" y="472"/>
                    </a:lnTo>
                    <a:lnTo>
                      <a:pt x="1331" y="477"/>
                    </a:lnTo>
                    <a:lnTo>
                      <a:pt x="1336" y="482"/>
                    </a:lnTo>
                    <a:lnTo>
                      <a:pt x="1336" y="486"/>
                    </a:lnTo>
                    <a:lnTo>
                      <a:pt x="1341" y="491"/>
                    </a:lnTo>
                    <a:lnTo>
                      <a:pt x="1341" y="496"/>
                    </a:lnTo>
                    <a:lnTo>
                      <a:pt x="1346" y="501"/>
                    </a:lnTo>
                    <a:lnTo>
                      <a:pt x="1351" y="506"/>
                    </a:lnTo>
                    <a:lnTo>
                      <a:pt x="1351" y="511"/>
                    </a:lnTo>
                    <a:lnTo>
                      <a:pt x="1355" y="516"/>
                    </a:lnTo>
                    <a:lnTo>
                      <a:pt x="1355" y="521"/>
                    </a:lnTo>
                    <a:lnTo>
                      <a:pt x="1360" y="526"/>
                    </a:lnTo>
                    <a:lnTo>
                      <a:pt x="1360" y="531"/>
                    </a:lnTo>
                    <a:lnTo>
                      <a:pt x="1365" y="536"/>
                    </a:lnTo>
                    <a:lnTo>
                      <a:pt x="1370" y="540"/>
                    </a:lnTo>
                    <a:lnTo>
                      <a:pt x="1370" y="545"/>
                    </a:lnTo>
                    <a:lnTo>
                      <a:pt x="1375" y="550"/>
                    </a:lnTo>
                    <a:lnTo>
                      <a:pt x="1375" y="555"/>
                    </a:lnTo>
                    <a:lnTo>
                      <a:pt x="1380" y="560"/>
                    </a:lnTo>
                    <a:lnTo>
                      <a:pt x="1385" y="565"/>
                    </a:lnTo>
                    <a:lnTo>
                      <a:pt x="1385" y="570"/>
                    </a:lnTo>
                    <a:lnTo>
                      <a:pt x="1390" y="575"/>
                    </a:lnTo>
                    <a:lnTo>
                      <a:pt x="1390" y="580"/>
                    </a:lnTo>
                    <a:lnTo>
                      <a:pt x="1395" y="585"/>
                    </a:lnTo>
                    <a:lnTo>
                      <a:pt x="1400" y="590"/>
                    </a:lnTo>
                    <a:lnTo>
                      <a:pt x="1400" y="595"/>
                    </a:lnTo>
                    <a:lnTo>
                      <a:pt x="1405" y="599"/>
                    </a:lnTo>
                    <a:lnTo>
                      <a:pt x="1405" y="604"/>
                    </a:lnTo>
                    <a:lnTo>
                      <a:pt x="1409" y="609"/>
                    </a:lnTo>
                    <a:lnTo>
                      <a:pt x="1414" y="614"/>
                    </a:lnTo>
                    <a:lnTo>
                      <a:pt x="1414" y="619"/>
                    </a:lnTo>
                    <a:lnTo>
                      <a:pt x="1419" y="624"/>
                    </a:lnTo>
                    <a:lnTo>
                      <a:pt x="1419" y="629"/>
                    </a:lnTo>
                    <a:lnTo>
                      <a:pt x="1424" y="634"/>
                    </a:lnTo>
                    <a:lnTo>
                      <a:pt x="1429" y="639"/>
                    </a:lnTo>
                    <a:lnTo>
                      <a:pt x="1429" y="644"/>
                    </a:lnTo>
                    <a:lnTo>
                      <a:pt x="1434" y="649"/>
                    </a:lnTo>
                    <a:lnTo>
                      <a:pt x="1439" y="653"/>
                    </a:lnTo>
                    <a:lnTo>
                      <a:pt x="1439" y="658"/>
                    </a:lnTo>
                    <a:lnTo>
                      <a:pt x="1444" y="663"/>
                    </a:lnTo>
                    <a:lnTo>
                      <a:pt x="1449" y="668"/>
                    </a:lnTo>
                    <a:lnTo>
                      <a:pt x="1449" y="673"/>
                    </a:lnTo>
                    <a:lnTo>
                      <a:pt x="1454" y="678"/>
                    </a:lnTo>
                    <a:lnTo>
                      <a:pt x="1459" y="683"/>
                    </a:lnTo>
                    <a:lnTo>
                      <a:pt x="1459" y="688"/>
                    </a:lnTo>
                    <a:lnTo>
                      <a:pt x="1463" y="693"/>
                    </a:lnTo>
                    <a:lnTo>
                      <a:pt x="1468" y="698"/>
                    </a:lnTo>
                    <a:lnTo>
                      <a:pt x="1468" y="703"/>
                    </a:lnTo>
                    <a:lnTo>
                      <a:pt x="1473" y="707"/>
                    </a:lnTo>
                    <a:lnTo>
                      <a:pt x="1478" y="712"/>
                    </a:lnTo>
                    <a:lnTo>
                      <a:pt x="1483" y="717"/>
                    </a:lnTo>
                    <a:lnTo>
                      <a:pt x="1483" y="722"/>
                    </a:lnTo>
                    <a:lnTo>
                      <a:pt x="1488" y="727"/>
                    </a:lnTo>
                    <a:lnTo>
                      <a:pt x="1493" y="732"/>
                    </a:lnTo>
                    <a:lnTo>
                      <a:pt x="1498" y="737"/>
                    </a:lnTo>
                    <a:lnTo>
                      <a:pt x="1498" y="742"/>
                    </a:lnTo>
                    <a:lnTo>
                      <a:pt x="1503" y="747"/>
                    </a:lnTo>
                    <a:lnTo>
                      <a:pt x="1508" y="752"/>
                    </a:lnTo>
                    <a:lnTo>
                      <a:pt x="1508" y="757"/>
                    </a:lnTo>
                    <a:lnTo>
                      <a:pt x="1513" y="762"/>
                    </a:lnTo>
                    <a:lnTo>
                      <a:pt x="1517" y="766"/>
                    </a:lnTo>
                    <a:lnTo>
                      <a:pt x="1522" y="771"/>
                    </a:lnTo>
                    <a:lnTo>
                      <a:pt x="1522" y="776"/>
                    </a:lnTo>
                    <a:lnTo>
                      <a:pt x="1527" y="781"/>
                    </a:lnTo>
                    <a:lnTo>
                      <a:pt x="1532" y="786"/>
                    </a:lnTo>
                    <a:lnTo>
                      <a:pt x="1532" y="791"/>
                    </a:lnTo>
                    <a:lnTo>
                      <a:pt x="1537" y="796"/>
                    </a:lnTo>
                    <a:lnTo>
                      <a:pt x="1542" y="801"/>
                    </a:lnTo>
                    <a:lnTo>
                      <a:pt x="1547" y="806"/>
                    </a:lnTo>
                    <a:lnTo>
                      <a:pt x="1547" y="811"/>
                    </a:lnTo>
                    <a:lnTo>
                      <a:pt x="1552" y="816"/>
                    </a:lnTo>
                    <a:lnTo>
                      <a:pt x="1557" y="820"/>
                    </a:lnTo>
                    <a:lnTo>
                      <a:pt x="1562" y="825"/>
                    </a:lnTo>
                    <a:lnTo>
                      <a:pt x="1567" y="830"/>
                    </a:lnTo>
                    <a:lnTo>
                      <a:pt x="1567" y="835"/>
                    </a:lnTo>
                    <a:lnTo>
                      <a:pt x="1572" y="840"/>
                    </a:lnTo>
                    <a:lnTo>
                      <a:pt x="1576" y="845"/>
                    </a:lnTo>
                    <a:lnTo>
                      <a:pt x="1581" y="850"/>
                    </a:lnTo>
                    <a:lnTo>
                      <a:pt x="1581" y="855"/>
                    </a:lnTo>
                    <a:lnTo>
                      <a:pt x="1586" y="860"/>
                    </a:lnTo>
                    <a:lnTo>
                      <a:pt x="1591" y="865"/>
                    </a:lnTo>
                    <a:lnTo>
                      <a:pt x="1596" y="870"/>
                    </a:lnTo>
                    <a:lnTo>
                      <a:pt x="1601" y="875"/>
                    </a:lnTo>
                    <a:lnTo>
                      <a:pt x="1606" y="879"/>
                    </a:lnTo>
                    <a:lnTo>
                      <a:pt x="1606" y="884"/>
                    </a:lnTo>
                    <a:lnTo>
                      <a:pt x="1611" y="889"/>
                    </a:lnTo>
                    <a:lnTo>
                      <a:pt x="1616" y="894"/>
                    </a:lnTo>
                    <a:lnTo>
                      <a:pt x="1621" y="899"/>
                    </a:lnTo>
                    <a:lnTo>
                      <a:pt x="1626" y="904"/>
                    </a:lnTo>
                    <a:lnTo>
                      <a:pt x="1630" y="909"/>
                    </a:lnTo>
                    <a:lnTo>
                      <a:pt x="1630" y="914"/>
                    </a:lnTo>
                    <a:lnTo>
                      <a:pt x="1635" y="919"/>
                    </a:lnTo>
                    <a:lnTo>
                      <a:pt x="1640" y="924"/>
                    </a:lnTo>
                    <a:lnTo>
                      <a:pt x="1645" y="929"/>
                    </a:lnTo>
                    <a:lnTo>
                      <a:pt x="1650" y="933"/>
                    </a:lnTo>
                    <a:lnTo>
                      <a:pt x="1655" y="938"/>
                    </a:lnTo>
                    <a:lnTo>
                      <a:pt x="1660" y="943"/>
                    </a:lnTo>
                    <a:lnTo>
                      <a:pt x="1665" y="948"/>
                    </a:lnTo>
                    <a:lnTo>
                      <a:pt x="1670" y="953"/>
                    </a:lnTo>
                    <a:lnTo>
                      <a:pt x="1670" y="958"/>
                    </a:lnTo>
                    <a:lnTo>
                      <a:pt x="1675" y="963"/>
                    </a:lnTo>
                    <a:lnTo>
                      <a:pt x="1680" y="968"/>
                    </a:lnTo>
                    <a:lnTo>
                      <a:pt x="1684" y="973"/>
                    </a:lnTo>
                    <a:lnTo>
                      <a:pt x="1689" y="978"/>
                    </a:lnTo>
                    <a:lnTo>
                      <a:pt x="1694" y="983"/>
                    </a:lnTo>
                    <a:lnTo>
                      <a:pt x="1699" y="987"/>
                    </a:lnTo>
                    <a:lnTo>
                      <a:pt x="1704" y="992"/>
                    </a:lnTo>
                    <a:lnTo>
                      <a:pt x="1709" y="997"/>
                    </a:lnTo>
                    <a:lnTo>
                      <a:pt x="1714" y="1002"/>
                    </a:lnTo>
                    <a:lnTo>
                      <a:pt x="1719" y="1007"/>
                    </a:lnTo>
                    <a:lnTo>
                      <a:pt x="1724" y="1012"/>
                    </a:lnTo>
                    <a:lnTo>
                      <a:pt x="1729" y="1017"/>
                    </a:lnTo>
                    <a:lnTo>
                      <a:pt x="1734" y="1022"/>
                    </a:lnTo>
                    <a:lnTo>
                      <a:pt x="1738" y="1027"/>
                    </a:lnTo>
                    <a:lnTo>
                      <a:pt x="1743" y="1032"/>
                    </a:lnTo>
                    <a:lnTo>
                      <a:pt x="1748" y="1037"/>
                    </a:lnTo>
                    <a:lnTo>
                      <a:pt x="1753" y="1042"/>
                    </a:lnTo>
                    <a:lnTo>
                      <a:pt x="1758" y="1046"/>
                    </a:lnTo>
                    <a:lnTo>
                      <a:pt x="1763" y="1051"/>
                    </a:lnTo>
                    <a:lnTo>
                      <a:pt x="1768" y="1056"/>
                    </a:lnTo>
                    <a:lnTo>
                      <a:pt x="1773" y="1061"/>
                    </a:lnTo>
                    <a:lnTo>
                      <a:pt x="1778" y="1066"/>
                    </a:lnTo>
                    <a:lnTo>
                      <a:pt x="1783" y="1071"/>
                    </a:lnTo>
                    <a:lnTo>
                      <a:pt x="1788" y="1076"/>
                    </a:lnTo>
                    <a:lnTo>
                      <a:pt x="1792" y="1081"/>
                    </a:lnTo>
                    <a:lnTo>
                      <a:pt x="1797" y="1081"/>
                    </a:lnTo>
                    <a:lnTo>
                      <a:pt x="1802" y="1086"/>
                    </a:lnTo>
                    <a:lnTo>
                      <a:pt x="1807" y="1091"/>
                    </a:lnTo>
                    <a:lnTo>
                      <a:pt x="1812" y="1096"/>
                    </a:lnTo>
                    <a:lnTo>
                      <a:pt x="1817" y="1100"/>
                    </a:lnTo>
                    <a:lnTo>
                      <a:pt x="1822" y="1105"/>
                    </a:lnTo>
                    <a:lnTo>
                      <a:pt x="1827" y="1110"/>
                    </a:lnTo>
                    <a:lnTo>
                      <a:pt x="1832" y="1115"/>
                    </a:lnTo>
                    <a:lnTo>
                      <a:pt x="1837" y="1120"/>
                    </a:lnTo>
                    <a:lnTo>
                      <a:pt x="1842" y="1120"/>
                    </a:lnTo>
                    <a:lnTo>
                      <a:pt x="1847" y="1125"/>
                    </a:lnTo>
                    <a:lnTo>
                      <a:pt x="1851" y="1130"/>
                    </a:lnTo>
                    <a:lnTo>
                      <a:pt x="1856" y="1135"/>
                    </a:lnTo>
                  </a:path>
                </a:pathLst>
              </a:custGeom>
              <a:noFill/>
              <a:ln w="38100">
                <a:solidFill>
                  <a:srgbClr val="5B98D2"/>
                </a:solidFill>
                <a:round/>
                <a:headEnd/>
                <a:tailEnd/>
              </a:ln>
            </p:spPr>
            <p:txBody>
              <a:bodyPr/>
              <a:lstStyle/>
              <a:p>
                <a:pPr>
                  <a:defRPr/>
                </a:pPr>
                <a:endParaRPr lang="en-US">
                  <a:ln>
                    <a:solidFill>
                      <a:srgbClr val="5B98D2"/>
                    </a:solidFill>
                  </a:ln>
                  <a:solidFill>
                    <a:srgbClr val="5B98D2"/>
                  </a:solidFill>
                  <a:latin typeface="Trebuchet MS" charset="0"/>
                  <a:ea typeface="ＭＳ Ｐゴシック" charset="0"/>
                  <a:cs typeface="ＭＳ Ｐゴシック" charset="0"/>
                </a:endParaRPr>
              </a:p>
            </p:txBody>
          </p:sp>
        </p:grpSp>
        <p:sp>
          <p:nvSpPr>
            <p:cNvPr id="22552" name="Text Box 35">
              <a:extLst>
                <a:ext uri="{FF2B5EF4-FFF2-40B4-BE49-F238E27FC236}">
                  <a16:creationId xmlns:a16="http://schemas.microsoft.com/office/drawing/2014/main" id="{0B273DD0-E0DD-4DC3-9047-6BD120B0736B}"/>
                </a:ext>
              </a:extLst>
            </p:cNvPr>
            <p:cNvSpPr txBox="1">
              <a:spLocks noChangeArrowheads="1"/>
            </p:cNvSpPr>
            <p:nvPr/>
          </p:nvSpPr>
          <p:spPr bwMode="auto">
            <a:xfrm>
              <a:off x="672" y="3072"/>
              <a:ext cx="8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t>waveguide</a:t>
              </a:r>
            </a:p>
          </p:txBody>
        </p:sp>
      </p:grpSp>
      <p:sp>
        <p:nvSpPr>
          <p:cNvPr id="22533" name="Rectangle 2">
            <a:extLst>
              <a:ext uri="{FF2B5EF4-FFF2-40B4-BE49-F238E27FC236}">
                <a16:creationId xmlns:a16="http://schemas.microsoft.com/office/drawing/2014/main" id="{A7D52B28-0001-4935-B301-8591E5477C47}"/>
              </a:ext>
            </a:extLst>
          </p:cNvPr>
          <p:cNvSpPr>
            <a:spLocks noChangeArrowheads="1"/>
          </p:cNvSpPr>
          <p:nvPr/>
        </p:nvSpPr>
        <p:spPr bwMode="auto">
          <a:xfrm>
            <a:off x="3276600" y="152400"/>
            <a:ext cx="5778500" cy="457200"/>
          </a:xfrm>
          <a:prstGeom prst="rect">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400" i="1" u="sng"/>
              <a:t>Comparing EM Waves and Wavefunctions</a:t>
            </a:r>
          </a:p>
        </p:txBody>
      </p:sp>
      <p:sp>
        <p:nvSpPr>
          <p:cNvPr id="22534" name="Text Box 10">
            <a:extLst>
              <a:ext uri="{FF2B5EF4-FFF2-40B4-BE49-F238E27FC236}">
                <a16:creationId xmlns:a16="http://schemas.microsoft.com/office/drawing/2014/main" id="{46199A70-BCDF-4D08-9F16-87E6F777AF06}"/>
              </a:ext>
            </a:extLst>
          </p:cNvPr>
          <p:cNvSpPr txBox="1">
            <a:spLocks noChangeArrowheads="1"/>
          </p:cNvSpPr>
          <p:nvPr/>
        </p:nvSpPr>
        <p:spPr bwMode="auto">
          <a:xfrm>
            <a:off x="3211514" y="842964"/>
            <a:ext cx="1271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solidFill>
                  <a:srgbClr val="5B98D2"/>
                </a:solidFill>
              </a:rPr>
              <a:t>EM WAVES</a:t>
            </a:r>
          </a:p>
        </p:txBody>
      </p:sp>
      <p:sp>
        <p:nvSpPr>
          <p:cNvPr id="22535" name="Text Box 10">
            <a:extLst>
              <a:ext uri="{FF2B5EF4-FFF2-40B4-BE49-F238E27FC236}">
                <a16:creationId xmlns:a16="http://schemas.microsoft.com/office/drawing/2014/main" id="{AEF86380-4A6F-4D9D-A269-3CD94BD3C805}"/>
              </a:ext>
            </a:extLst>
          </p:cNvPr>
          <p:cNvSpPr txBox="1">
            <a:spLocks noChangeArrowheads="1"/>
          </p:cNvSpPr>
          <p:nvPr/>
        </p:nvSpPr>
        <p:spPr bwMode="auto">
          <a:xfrm>
            <a:off x="6781801" y="838200"/>
            <a:ext cx="2411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solidFill>
                  <a:srgbClr val="5B98D2"/>
                </a:solidFill>
              </a:rPr>
              <a:t>QM WAVEFUNCTIONS</a:t>
            </a:r>
          </a:p>
        </p:txBody>
      </p:sp>
      <p:sp>
        <p:nvSpPr>
          <p:cNvPr id="26640" name="Freeform 32">
            <a:extLst>
              <a:ext uri="{FF2B5EF4-FFF2-40B4-BE49-F238E27FC236}">
                <a16:creationId xmlns:a16="http://schemas.microsoft.com/office/drawing/2014/main" id="{C50A78FE-794D-457E-A6B9-7B25BDBF539C}"/>
              </a:ext>
            </a:extLst>
          </p:cNvPr>
          <p:cNvSpPr>
            <a:spLocks/>
          </p:cNvSpPr>
          <p:nvPr/>
        </p:nvSpPr>
        <p:spPr bwMode="auto">
          <a:xfrm rot="5400000">
            <a:off x="8709819" y="5590381"/>
            <a:ext cx="711200" cy="300038"/>
          </a:xfrm>
          <a:custGeom>
            <a:avLst/>
            <a:gdLst>
              <a:gd name="T0" fmla="*/ 2147483647 w 1856"/>
              <a:gd name="T1" fmla="*/ 2147483647 h 1135"/>
              <a:gd name="T2" fmla="*/ 2147483647 w 1856"/>
              <a:gd name="T3" fmla="*/ 2147483647 h 1135"/>
              <a:gd name="T4" fmla="*/ 2147483647 w 1856"/>
              <a:gd name="T5" fmla="*/ 2147483647 h 1135"/>
              <a:gd name="T6" fmla="*/ 2147483647 w 1856"/>
              <a:gd name="T7" fmla="*/ 2147483647 h 1135"/>
              <a:gd name="T8" fmla="*/ 2147483647 w 1856"/>
              <a:gd name="T9" fmla="*/ 2147483647 h 1135"/>
              <a:gd name="T10" fmla="*/ 2147483647 w 1856"/>
              <a:gd name="T11" fmla="*/ 2147483647 h 1135"/>
              <a:gd name="T12" fmla="*/ 2147483647 w 1856"/>
              <a:gd name="T13" fmla="*/ 2147483647 h 1135"/>
              <a:gd name="T14" fmla="*/ 2147483647 w 1856"/>
              <a:gd name="T15" fmla="*/ 2147483647 h 1135"/>
              <a:gd name="T16" fmla="*/ 2147483647 w 1856"/>
              <a:gd name="T17" fmla="*/ 2147483647 h 1135"/>
              <a:gd name="T18" fmla="*/ 2147483647 w 1856"/>
              <a:gd name="T19" fmla="*/ 2147483647 h 1135"/>
              <a:gd name="T20" fmla="*/ 2147483647 w 1856"/>
              <a:gd name="T21" fmla="*/ 2147483647 h 1135"/>
              <a:gd name="T22" fmla="*/ 2147483647 w 1856"/>
              <a:gd name="T23" fmla="*/ 2147483647 h 1135"/>
              <a:gd name="T24" fmla="*/ 2147483647 w 1856"/>
              <a:gd name="T25" fmla="*/ 2147483647 h 1135"/>
              <a:gd name="T26" fmla="*/ 2147483647 w 1856"/>
              <a:gd name="T27" fmla="*/ 2147483647 h 1135"/>
              <a:gd name="T28" fmla="*/ 2147483647 w 1856"/>
              <a:gd name="T29" fmla="*/ 2147483647 h 1135"/>
              <a:gd name="T30" fmla="*/ 2147483647 w 1856"/>
              <a:gd name="T31" fmla="*/ 2147483647 h 1135"/>
              <a:gd name="T32" fmla="*/ 2147483647 w 1856"/>
              <a:gd name="T33" fmla="*/ 2147483647 h 1135"/>
              <a:gd name="T34" fmla="*/ 2147483647 w 1856"/>
              <a:gd name="T35" fmla="*/ 2147483647 h 1135"/>
              <a:gd name="T36" fmla="*/ 2147483647 w 1856"/>
              <a:gd name="T37" fmla="*/ 2147483647 h 1135"/>
              <a:gd name="T38" fmla="*/ 2147483647 w 1856"/>
              <a:gd name="T39" fmla="*/ 2147483647 h 1135"/>
              <a:gd name="T40" fmla="*/ 2147483647 w 1856"/>
              <a:gd name="T41" fmla="*/ 2147483647 h 1135"/>
              <a:gd name="T42" fmla="*/ 2147483647 w 1856"/>
              <a:gd name="T43" fmla="*/ 2147483647 h 1135"/>
              <a:gd name="T44" fmla="*/ 2147483647 w 1856"/>
              <a:gd name="T45" fmla="*/ 2147483647 h 1135"/>
              <a:gd name="T46" fmla="*/ 2147483647 w 1856"/>
              <a:gd name="T47" fmla="*/ 2147483647 h 1135"/>
              <a:gd name="T48" fmla="*/ 2147483647 w 1856"/>
              <a:gd name="T49" fmla="*/ 2147483647 h 1135"/>
              <a:gd name="T50" fmla="*/ 2147483647 w 1856"/>
              <a:gd name="T51" fmla="*/ 2147483647 h 1135"/>
              <a:gd name="T52" fmla="*/ 2147483647 w 1856"/>
              <a:gd name="T53" fmla="*/ 2147483647 h 1135"/>
              <a:gd name="T54" fmla="*/ 2147483647 w 1856"/>
              <a:gd name="T55" fmla="*/ 2147483647 h 1135"/>
              <a:gd name="T56" fmla="*/ 2147483647 w 1856"/>
              <a:gd name="T57" fmla="*/ 2147483647 h 1135"/>
              <a:gd name="T58" fmla="*/ 2147483647 w 1856"/>
              <a:gd name="T59" fmla="*/ 0 h 1135"/>
              <a:gd name="T60" fmla="*/ 2147483647 w 1856"/>
              <a:gd name="T61" fmla="*/ 2147483647 h 1135"/>
              <a:gd name="T62" fmla="*/ 2147483647 w 1856"/>
              <a:gd name="T63" fmla="*/ 2147483647 h 1135"/>
              <a:gd name="T64" fmla="*/ 2147483647 w 1856"/>
              <a:gd name="T65" fmla="*/ 2147483647 h 1135"/>
              <a:gd name="T66" fmla="*/ 2147483647 w 1856"/>
              <a:gd name="T67" fmla="*/ 2147483647 h 1135"/>
              <a:gd name="T68" fmla="*/ 2147483647 w 1856"/>
              <a:gd name="T69" fmla="*/ 2147483647 h 1135"/>
              <a:gd name="T70" fmla="*/ 2147483647 w 1856"/>
              <a:gd name="T71" fmla="*/ 2147483647 h 1135"/>
              <a:gd name="T72" fmla="*/ 2147483647 w 1856"/>
              <a:gd name="T73" fmla="*/ 2147483647 h 1135"/>
              <a:gd name="T74" fmla="*/ 2147483647 w 1856"/>
              <a:gd name="T75" fmla="*/ 2147483647 h 1135"/>
              <a:gd name="T76" fmla="*/ 2147483647 w 1856"/>
              <a:gd name="T77" fmla="*/ 2147483647 h 1135"/>
              <a:gd name="T78" fmla="*/ 2147483647 w 1856"/>
              <a:gd name="T79" fmla="*/ 2147483647 h 1135"/>
              <a:gd name="T80" fmla="*/ 2147483647 w 1856"/>
              <a:gd name="T81" fmla="*/ 2147483647 h 1135"/>
              <a:gd name="T82" fmla="*/ 2147483647 w 1856"/>
              <a:gd name="T83" fmla="*/ 2147483647 h 1135"/>
              <a:gd name="T84" fmla="*/ 2147483647 w 1856"/>
              <a:gd name="T85" fmla="*/ 2147483647 h 1135"/>
              <a:gd name="T86" fmla="*/ 2147483647 w 1856"/>
              <a:gd name="T87" fmla="*/ 2147483647 h 1135"/>
              <a:gd name="T88" fmla="*/ 2147483647 w 1856"/>
              <a:gd name="T89" fmla="*/ 2147483647 h 1135"/>
              <a:gd name="T90" fmla="*/ 2147483647 w 1856"/>
              <a:gd name="T91" fmla="*/ 2147483647 h 1135"/>
              <a:gd name="T92" fmla="*/ 2147483647 w 1856"/>
              <a:gd name="T93" fmla="*/ 2147483647 h 1135"/>
              <a:gd name="T94" fmla="*/ 2147483647 w 1856"/>
              <a:gd name="T95" fmla="*/ 2147483647 h 1135"/>
              <a:gd name="T96" fmla="*/ 2147483647 w 1856"/>
              <a:gd name="T97" fmla="*/ 2147483647 h 1135"/>
              <a:gd name="T98" fmla="*/ 2147483647 w 1856"/>
              <a:gd name="T99" fmla="*/ 2147483647 h 1135"/>
              <a:gd name="T100" fmla="*/ 2147483647 w 1856"/>
              <a:gd name="T101" fmla="*/ 2147483647 h 1135"/>
              <a:gd name="T102" fmla="*/ 2147483647 w 1856"/>
              <a:gd name="T103" fmla="*/ 2147483647 h 1135"/>
              <a:gd name="T104" fmla="*/ 2147483647 w 1856"/>
              <a:gd name="T105" fmla="*/ 2147483647 h 1135"/>
              <a:gd name="T106" fmla="*/ 2147483647 w 1856"/>
              <a:gd name="T107" fmla="*/ 2147483647 h 1135"/>
              <a:gd name="T108" fmla="*/ 2147483647 w 1856"/>
              <a:gd name="T109" fmla="*/ 2147483647 h 1135"/>
              <a:gd name="T110" fmla="*/ 2147483647 w 1856"/>
              <a:gd name="T111" fmla="*/ 2147483647 h 1135"/>
              <a:gd name="T112" fmla="*/ 2147483647 w 1856"/>
              <a:gd name="T113" fmla="*/ 2147483647 h 1135"/>
              <a:gd name="T114" fmla="*/ 2147483647 w 1856"/>
              <a:gd name="T115" fmla="*/ 2147483647 h 1135"/>
              <a:gd name="T116" fmla="*/ 2147483647 w 1856"/>
              <a:gd name="T117" fmla="*/ 2147483647 h 1135"/>
              <a:gd name="T118" fmla="*/ 2147483647 w 1856"/>
              <a:gd name="T119" fmla="*/ 2147483647 h 1135"/>
              <a:gd name="T120" fmla="*/ 2147483647 w 1856"/>
              <a:gd name="T121" fmla="*/ 2147483647 h 11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56"/>
              <a:gd name="T184" fmla="*/ 0 h 1135"/>
              <a:gd name="T185" fmla="*/ 1856 w 1856"/>
              <a:gd name="T186" fmla="*/ 1135 h 11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56" h="1135">
                <a:moveTo>
                  <a:pt x="0" y="1110"/>
                </a:moveTo>
                <a:lnTo>
                  <a:pt x="5" y="1105"/>
                </a:lnTo>
                <a:lnTo>
                  <a:pt x="10" y="1100"/>
                </a:lnTo>
                <a:lnTo>
                  <a:pt x="15" y="1096"/>
                </a:lnTo>
                <a:lnTo>
                  <a:pt x="20" y="1091"/>
                </a:lnTo>
                <a:lnTo>
                  <a:pt x="25" y="1086"/>
                </a:lnTo>
                <a:lnTo>
                  <a:pt x="30" y="1081"/>
                </a:lnTo>
                <a:lnTo>
                  <a:pt x="34" y="1076"/>
                </a:lnTo>
                <a:lnTo>
                  <a:pt x="39" y="1071"/>
                </a:lnTo>
                <a:lnTo>
                  <a:pt x="44" y="1066"/>
                </a:lnTo>
                <a:lnTo>
                  <a:pt x="49" y="1066"/>
                </a:lnTo>
                <a:lnTo>
                  <a:pt x="54" y="1061"/>
                </a:lnTo>
                <a:lnTo>
                  <a:pt x="59" y="1056"/>
                </a:lnTo>
                <a:lnTo>
                  <a:pt x="64" y="1051"/>
                </a:lnTo>
                <a:lnTo>
                  <a:pt x="69" y="1046"/>
                </a:lnTo>
                <a:lnTo>
                  <a:pt x="74" y="1042"/>
                </a:lnTo>
                <a:lnTo>
                  <a:pt x="79" y="1037"/>
                </a:lnTo>
                <a:lnTo>
                  <a:pt x="84" y="1032"/>
                </a:lnTo>
                <a:lnTo>
                  <a:pt x="88" y="1027"/>
                </a:lnTo>
                <a:lnTo>
                  <a:pt x="93" y="1022"/>
                </a:lnTo>
                <a:lnTo>
                  <a:pt x="98" y="1017"/>
                </a:lnTo>
                <a:lnTo>
                  <a:pt x="103" y="1012"/>
                </a:lnTo>
                <a:lnTo>
                  <a:pt x="108" y="1007"/>
                </a:lnTo>
                <a:lnTo>
                  <a:pt x="113" y="1002"/>
                </a:lnTo>
                <a:lnTo>
                  <a:pt x="118" y="997"/>
                </a:lnTo>
                <a:lnTo>
                  <a:pt x="123" y="992"/>
                </a:lnTo>
                <a:lnTo>
                  <a:pt x="128" y="987"/>
                </a:lnTo>
                <a:lnTo>
                  <a:pt x="133" y="983"/>
                </a:lnTo>
                <a:lnTo>
                  <a:pt x="138" y="978"/>
                </a:lnTo>
                <a:lnTo>
                  <a:pt x="142" y="973"/>
                </a:lnTo>
                <a:lnTo>
                  <a:pt x="147" y="968"/>
                </a:lnTo>
                <a:lnTo>
                  <a:pt x="152" y="963"/>
                </a:lnTo>
                <a:lnTo>
                  <a:pt x="157" y="958"/>
                </a:lnTo>
                <a:lnTo>
                  <a:pt x="162" y="953"/>
                </a:lnTo>
                <a:lnTo>
                  <a:pt x="167" y="948"/>
                </a:lnTo>
                <a:lnTo>
                  <a:pt x="167" y="943"/>
                </a:lnTo>
                <a:lnTo>
                  <a:pt x="172" y="938"/>
                </a:lnTo>
                <a:lnTo>
                  <a:pt x="177" y="933"/>
                </a:lnTo>
                <a:lnTo>
                  <a:pt x="182" y="929"/>
                </a:lnTo>
                <a:lnTo>
                  <a:pt x="187" y="924"/>
                </a:lnTo>
                <a:lnTo>
                  <a:pt x="192" y="919"/>
                </a:lnTo>
                <a:lnTo>
                  <a:pt x="197" y="914"/>
                </a:lnTo>
                <a:lnTo>
                  <a:pt x="201" y="909"/>
                </a:lnTo>
                <a:lnTo>
                  <a:pt x="201" y="904"/>
                </a:lnTo>
                <a:lnTo>
                  <a:pt x="206" y="899"/>
                </a:lnTo>
                <a:lnTo>
                  <a:pt x="211" y="894"/>
                </a:lnTo>
                <a:lnTo>
                  <a:pt x="216" y="889"/>
                </a:lnTo>
                <a:lnTo>
                  <a:pt x="221" y="884"/>
                </a:lnTo>
                <a:lnTo>
                  <a:pt x="226" y="879"/>
                </a:lnTo>
                <a:lnTo>
                  <a:pt x="231" y="875"/>
                </a:lnTo>
                <a:lnTo>
                  <a:pt x="236" y="870"/>
                </a:lnTo>
                <a:lnTo>
                  <a:pt x="241" y="865"/>
                </a:lnTo>
                <a:lnTo>
                  <a:pt x="241" y="860"/>
                </a:lnTo>
                <a:lnTo>
                  <a:pt x="246" y="855"/>
                </a:lnTo>
                <a:lnTo>
                  <a:pt x="251" y="850"/>
                </a:lnTo>
                <a:lnTo>
                  <a:pt x="255" y="845"/>
                </a:lnTo>
                <a:lnTo>
                  <a:pt x="260" y="840"/>
                </a:lnTo>
                <a:lnTo>
                  <a:pt x="260" y="835"/>
                </a:lnTo>
                <a:lnTo>
                  <a:pt x="265" y="830"/>
                </a:lnTo>
                <a:lnTo>
                  <a:pt x="270" y="825"/>
                </a:lnTo>
                <a:lnTo>
                  <a:pt x="275" y="820"/>
                </a:lnTo>
                <a:lnTo>
                  <a:pt x="275" y="816"/>
                </a:lnTo>
                <a:lnTo>
                  <a:pt x="280" y="811"/>
                </a:lnTo>
                <a:lnTo>
                  <a:pt x="285" y="806"/>
                </a:lnTo>
                <a:lnTo>
                  <a:pt x="290" y="801"/>
                </a:lnTo>
                <a:lnTo>
                  <a:pt x="290" y="796"/>
                </a:lnTo>
                <a:lnTo>
                  <a:pt x="295" y="791"/>
                </a:lnTo>
                <a:lnTo>
                  <a:pt x="300" y="786"/>
                </a:lnTo>
                <a:lnTo>
                  <a:pt x="305" y="781"/>
                </a:lnTo>
                <a:lnTo>
                  <a:pt x="305" y="776"/>
                </a:lnTo>
                <a:lnTo>
                  <a:pt x="309" y="771"/>
                </a:lnTo>
                <a:lnTo>
                  <a:pt x="314" y="766"/>
                </a:lnTo>
                <a:lnTo>
                  <a:pt x="319" y="762"/>
                </a:lnTo>
                <a:lnTo>
                  <a:pt x="319" y="757"/>
                </a:lnTo>
                <a:lnTo>
                  <a:pt x="324" y="752"/>
                </a:lnTo>
                <a:lnTo>
                  <a:pt x="329" y="747"/>
                </a:lnTo>
                <a:lnTo>
                  <a:pt x="329" y="742"/>
                </a:lnTo>
                <a:lnTo>
                  <a:pt x="334" y="737"/>
                </a:lnTo>
                <a:lnTo>
                  <a:pt x="339" y="732"/>
                </a:lnTo>
                <a:lnTo>
                  <a:pt x="339" y="727"/>
                </a:lnTo>
                <a:lnTo>
                  <a:pt x="344" y="722"/>
                </a:lnTo>
                <a:lnTo>
                  <a:pt x="349" y="717"/>
                </a:lnTo>
                <a:lnTo>
                  <a:pt x="354" y="712"/>
                </a:lnTo>
                <a:lnTo>
                  <a:pt x="354" y="707"/>
                </a:lnTo>
                <a:lnTo>
                  <a:pt x="359" y="703"/>
                </a:lnTo>
                <a:lnTo>
                  <a:pt x="363" y="698"/>
                </a:lnTo>
                <a:lnTo>
                  <a:pt x="363" y="693"/>
                </a:lnTo>
                <a:lnTo>
                  <a:pt x="368" y="688"/>
                </a:lnTo>
                <a:lnTo>
                  <a:pt x="373" y="683"/>
                </a:lnTo>
                <a:lnTo>
                  <a:pt x="373" y="678"/>
                </a:lnTo>
                <a:lnTo>
                  <a:pt x="378" y="673"/>
                </a:lnTo>
                <a:lnTo>
                  <a:pt x="378" y="668"/>
                </a:lnTo>
                <a:lnTo>
                  <a:pt x="383" y="663"/>
                </a:lnTo>
                <a:lnTo>
                  <a:pt x="388" y="658"/>
                </a:lnTo>
                <a:lnTo>
                  <a:pt x="388" y="653"/>
                </a:lnTo>
                <a:lnTo>
                  <a:pt x="393" y="649"/>
                </a:lnTo>
                <a:lnTo>
                  <a:pt x="398" y="644"/>
                </a:lnTo>
                <a:lnTo>
                  <a:pt x="398" y="639"/>
                </a:lnTo>
                <a:lnTo>
                  <a:pt x="403" y="634"/>
                </a:lnTo>
                <a:lnTo>
                  <a:pt x="408" y="629"/>
                </a:lnTo>
                <a:lnTo>
                  <a:pt x="408" y="624"/>
                </a:lnTo>
                <a:lnTo>
                  <a:pt x="413" y="619"/>
                </a:lnTo>
                <a:lnTo>
                  <a:pt x="413" y="614"/>
                </a:lnTo>
                <a:lnTo>
                  <a:pt x="417" y="609"/>
                </a:lnTo>
                <a:lnTo>
                  <a:pt x="422" y="604"/>
                </a:lnTo>
                <a:lnTo>
                  <a:pt x="422" y="599"/>
                </a:lnTo>
                <a:lnTo>
                  <a:pt x="427" y="595"/>
                </a:lnTo>
                <a:lnTo>
                  <a:pt x="432" y="590"/>
                </a:lnTo>
                <a:lnTo>
                  <a:pt x="432" y="585"/>
                </a:lnTo>
                <a:lnTo>
                  <a:pt x="437" y="580"/>
                </a:lnTo>
                <a:lnTo>
                  <a:pt x="437" y="575"/>
                </a:lnTo>
                <a:lnTo>
                  <a:pt x="442" y="570"/>
                </a:lnTo>
                <a:lnTo>
                  <a:pt x="442" y="565"/>
                </a:lnTo>
                <a:lnTo>
                  <a:pt x="447" y="560"/>
                </a:lnTo>
                <a:lnTo>
                  <a:pt x="452" y="555"/>
                </a:lnTo>
                <a:lnTo>
                  <a:pt x="452" y="550"/>
                </a:lnTo>
                <a:lnTo>
                  <a:pt x="457" y="545"/>
                </a:lnTo>
                <a:lnTo>
                  <a:pt x="457" y="540"/>
                </a:lnTo>
                <a:lnTo>
                  <a:pt x="462" y="536"/>
                </a:lnTo>
                <a:lnTo>
                  <a:pt x="467" y="531"/>
                </a:lnTo>
                <a:lnTo>
                  <a:pt x="467" y="526"/>
                </a:lnTo>
                <a:lnTo>
                  <a:pt x="472" y="521"/>
                </a:lnTo>
                <a:lnTo>
                  <a:pt x="472" y="516"/>
                </a:lnTo>
                <a:lnTo>
                  <a:pt x="476" y="511"/>
                </a:lnTo>
                <a:lnTo>
                  <a:pt x="476" y="506"/>
                </a:lnTo>
                <a:lnTo>
                  <a:pt x="481" y="501"/>
                </a:lnTo>
                <a:lnTo>
                  <a:pt x="481" y="496"/>
                </a:lnTo>
                <a:lnTo>
                  <a:pt x="486" y="491"/>
                </a:lnTo>
                <a:lnTo>
                  <a:pt x="491" y="486"/>
                </a:lnTo>
                <a:lnTo>
                  <a:pt x="491" y="482"/>
                </a:lnTo>
                <a:lnTo>
                  <a:pt x="496" y="477"/>
                </a:lnTo>
                <a:lnTo>
                  <a:pt x="496" y="472"/>
                </a:lnTo>
                <a:lnTo>
                  <a:pt x="501" y="467"/>
                </a:lnTo>
                <a:lnTo>
                  <a:pt x="501" y="462"/>
                </a:lnTo>
                <a:lnTo>
                  <a:pt x="506" y="457"/>
                </a:lnTo>
                <a:lnTo>
                  <a:pt x="506" y="452"/>
                </a:lnTo>
                <a:lnTo>
                  <a:pt x="511" y="447"/>
                </a:lnTo>
                <a:lnTo>
                  <a:pt x="511" y="442"/>
                </a:lnTo>
                <a:lnTo>
                  <a:pt x="516" y="437"/>
                </a:lnTo>
                <a:lnTo>
                  <a:pt x="521" y="432"/>
                </a:lnTo>
                <a:lnTo>
                  <a:pt x="521" y="428"/>
                </a:lnTo>
                <a:lnTo>
                  <a:pt x="526" y="423"/>
                </a:lnTo>
                <a:lnTo>
                  <a:pt x="526" y="418"/>
                </a:lnTo>
                <a:lnTo>
                  <a:pt x="530" y="413"/>
                </a:lnTo>
                <a:lnTo>
                  <a:pt x="535" y="408"/>
                </a:lnTo>
                <a:lnTo>
                  <a:pt x="535" y="403"/>
                </a:lnTo>
                <a:lnTo>
                  <a:pt x="540" y="398"/>
                </a:lnTo>
                <a:lnTo>
                  <a:pt x="540" y="393"/>
                </a:lnTo>
                <a:lnTo>
                  <a:pt x="545" y="388"/>
                </a:lnTo>
                <a:lnTo>
                  <a:pt x="545" y="383"/>
                </a:lnTo>
                <a:lnTo>
                  <a:pt x="550" y="378"/>
                </a:lnTo>
                <a:lnTo>
                  <a:pt x="550" y="373"/>
                </a:lnTo>
                <a:lnTo>
                  <a:pt x="555" y="369"/>
                </a:lnTo>
                <a:lnTo>
                  <a:pt x="555" y="364"/>
                </a:lnTo>
                <a:lnTo>
                  <a:pt x="560" y="359"/>
                </a:lnTo>
                <a:lnTo>
                  <a:pt x="565" y="354"/>
                </a:lnTo>
                <a:lnTo>
                  <a:pt x="565" y="349"/>
                </a:lnTo>
                <a:lnTo>
                  <a:pt x="570" y="344"/>
                </a:lnTo>
                <a:lnTo>
                  <a:pt x="570" y="339"/>
                </a:lnTo>
                <a:lnTo>
                  <a:pt x="575" y="334"/>
                </a:lnTo>
                <a:lnTo>
                  <a:pt x="575" y="329"/>
                </a:lnTo>
                <a:lnTo>
                  <a:pt x="580" y="324"/>
                </a:lnTo>
                <a:lnTo>
                  <a:pt x="580" y="319"/>
                </a:lnTo>
                <a:lnTo>
                  <a:pt x="584" y="315"/>
                </a:lnTo>
                <a:lnTo>
                  <a:pt x="589" y="310"/>
                </a:lnTo>
                <a:lnTo>
                  <a:pt x="589" y="305"/>
                </a:lnTo>
                <a:lnTo>
                  <a:pt x="594" y="300"/>
                </a:lnTo>
                <a:lnTo>
                  <a:pt x="594" y="295"/>
                </a:lnTo>
                <a:lnTo>
                  <a:pt x="599" y="290"/>
                </a:lnTo>
                <a:lnTo>
                  <a:pt x="604" y="285"/>
                </a:lnTo>
                <a:lnTo>
                  <a:pt x="604" y="280"/>
                </a:lnTo>
                <a:lnTo>
                  <a:pt x="609" y="275"/>
                </a:lnTo>
                <a:lnTo>
                  <a:pt x="609" y="270"/>
                </a:lnTo>
                <a:lnTo>
                  <a:pt x="614" y="265"/>
                </a:lnTo>
                <a:lnTo>
                  <a:pt x="619" y="261"/>
                </a:lnTo>
                <a:lnTo>
                  <a:pt x="619" y="256"/>
                </a:lnTo>
                <a:lnTo>
                  <a:pt x="624" y="251"/>
                </a:lnTo>
                <a:lnTo>
                  <a:pt x="629" y="246"/>
                </a:lnTo>
                <a:lnTo>
                  <a:pt x="629" y="241"/>
                </a:lnTo>
                <a:lnTo>
                  <a:pt x="634" y="236"/>
                </a:lnTo>
                <a:lnTo>
                  <a:pt x="638" y="231"/>
                </a:lnTo>
                <a:lnTo>
                  <a:pt x="638" y="226"/>
                </a:lnTo>
                <a:lnTo>
                  <a:pt x="643" y="221"/>
                </a:lnTo>
                <a:lnTo>
                  <a:pt x="648" y="216"/>
                </a:lnTo>
                <a:lnTo>
                  <a:pt x="648" y="211"/>
                </a:lnTo>
                <a:lnTo>
                  <a:pt x="653" y="206"/>
                </a:lnTo>
                <a:lnTo>
                  <a:pt x="658" y="202"/>
                </a:lnTo>
                <a:lnTo>
                  <a:pt x="658" y="197"/>
                </a:lnTo>
                <a:lnTo>
                  <a:pt x="663" y="192"/>
                </a:lnTo>
                <a:lnTo>
                  <a:pt x="668" y="187"/>
                </a:lnTo>
                <a:lnTo>
                  <a:pt x="673" y="182"/>
                </a:lnTo>
                <a:lnTo>
                  <a:pt x="673" y="177"/>
                </a:lnTo>
                <a:lnTo>
                  <a:pt x="678" y="172"/>
                </a:lnTo>
                <a:lnTo>
                  <a:pt x="683" y="167"/>
                </a:lnTo>
                <a:lnTo>
                  <a:pt x="688" y="162"/>
                </a:lnTo>
                <a:lnTo>
                  <a:pt x="688" y="157"/>
                </a:lnTo>
                <a:lnTo>
                  <a:pt x="692" y="152"/>
                </a:lnTo>
                <a:lnTo>
                  <a:pt x="697" y="148"/>
                </a:lnTo>
                <a:lnTo>
                  <a:pt x="702" y="143"/>
                </a:lnTo>
                <a:lnTo>
                  <a:pt x="707" y="138"/>
                </a:lnTo>
                <a:lnTo>
                  <a:pt x="712" y="133"/>
                </a:lnTo>
                <a:lnTo>
                  <a:pt x="717" y="128"/>
                </a:lnTo>
                <a:lnTo>
                  <a:pt x="717" y="123"/>
                </a:lnTo>
                <a:lnTo>
                  <a:pt x="722" y="118"/>
                </a:lnTo>
                <a:lnTo>
                  <a:pt x="727" y="113"/>
                </a:lnTo>
                <a:lnTo>
                  <a:pt x="732" y="108"/>
                </a:lnTo>
                <a:lnTo>
                  <a:pt x="737" y="103"/>
                </a:lnTo>
                <a:lnTo>
                  <a:pt x="742" y="98"/>
                </a:lnTo>
                <a:lnTo>
                  <a:pt x="747" y="94"/>
                </a:lnTo>
                <a:lnTo>
                  <a:pt x="751" y="89"/>
                </a:lnTo>
                <a:lnTo>
                  <a:pt x="756" y="84"/>
                </a:lnTo>
                <a:lnTo>
                  <a:pt x="761" y="79"/>
                </a:lnTo>
                <a:lnTo>
                  <a:pt x="766" y="74"/>
                </a:lnTo>
                <a:lnTo>
                  <a:pt x="771" y="69"/>
                </a:lnTo>
                <a:lnTo>
                  <a:pt x="776" y="64"/>
                </a:lnTo>
                <a:lnTo>
                  <a:pt x="781" y="59"/>
                </a:lnTo>
                <a:lnTo>
                  <a:pt x="786" y="59"/>
                </a:lnTo>
                <a:lnTo>
                  <a:pt x="791" y="54"/>
                </a:lnTo>
                <a:lnTo>
                  <a:pt x="796" y="49"/>
                </a:lnTo>
                <a:lnTo>
                  <a:pt x="801" y="44"/>
                </a:lnTo>
                <a:lnTo>
                  <a:pt x="805" y="44"/>
                </a:lnTo>
                <a:lnTo>
                  <a:pt x="810" y="39"/>
                </a:lnTo>
                <a:lnTo>
                  <a:pt x="815" y="35"/>
                </a:lnTo>
                <a:lnTo>
                  <a:pt x="820" y="35"/>
                </a:lnTo>
                <a:lnTo>
                  <a:pt x="825" y="30"/>
                </a:lnTo>
                <a:lnTo>
                  <a:pt x="830" y="30"/>
                </a:lnTo>
                <a:lnTo>
                  <a:pt x="835" y="25"/>
                </a:lnTo>
                <a:lnTo>
                  <a:pt x="840" y="20"/>
                </a:lnTo>
                <a:lnTo>
                  <a:pt x="845" y="20"/>
                </a:lnTo>
                <a:lnTo>
                  <a:pt x="850" y="20"/>
                </a:lnTo>
                <a:lnTo>
                  <a:pt x="855" y="15"/>
                </a:lnTo>
                <a:lnTo>
                  <a:pt x="859" y="15"/>
                </a:lnTo>
                <a:lnTo>
                  <a:pt x="864" y="10"/>
                </a:lnTo>
                <a:lnTo>
                  <a:pt x="869" y="10"/>
                </a:lnTo>
                <a:lnTo>
                  <a:pt x="874" y="10"/>
                </a:lnTo>
                <a:lnTo>
                  <a:pt x="879" y="5"/>
                </a:lnTo>
                <a:lnTo>
                  <a:pt x="884" y="5"/>
                </a:lnTo>
                <a:lnTo>
                  <a:pt x="889" y="5"/>
                </a:lnTo>
                <a:lnTo>
                  <a:pt x="894" y="0"/>
                </a:lnTo>
                <a:lnTo>
                  <a:pt x="899" y="0"/>
                </a:lnTo>
                <a:lnTo>
                  <a:pt x="904" y="0"/>
                </a:lnTo>
                <a:lnTo>
                  <a:pt x="909" y="0"/>
                </a:lnTo>
                <a:lnTo>
                  <a:pt x="913" y="0"/>
                </a:lnTo>
                <a:lnTo>
                  <a:pt x="918" y="0"/>
                </a:lnTo>
                <a:lnTo>
                  <a:pt x="923" y="0"/>
                </a:lnTo>
                <a:lnTo>
                  <a:pt x="928" y="0"/>
                </a:lnTo>
                <a:lnTo>
                  <a:pt x="933" y="0"/>
                </a:lnTo>
                <a:lnTo>
                  <a:pt x="938" y="5"/>
                </a:lnTo>
                <a:lnTo>
                  <a:pt x="943" y="5"/>
                </a:lnTo>
                <a:lnTo>
                  <a:pt x="948" y="5"/>
                </a:lnTo>
                <a:lnTo>
                  <a:pt x="953" y="10"/>
                </a:lnTo>
                <a:lnTo>
                  <a:pt x="958" y="10"/>
                </a:lnTo>
                <a:lnTo>
                  <a:pt x="963" y="10"/>
                </a:lnTo>
                <a:lnTo>
                  <a:pt x="967" y="15"/>
                </a:lnTo>
                <a:lnTo>
                  <a:pt x="972" y="15"/>
                </a:lnTo>
                <a:lnTo>
                  <a:pt x="977" y="20"/>
                </a:lnTo>
                <a:lnTo>
                  <a:pt x="982" y="20"/>
                </a:lnTo>
                <a:lnTo>
                  <a:pt x="987" y="25"/>
                </a:lnTo>
                <a:lnTo>
                  <a:pt x="992" y="25"/>
                </a:lnTo>
                <a:lnTo>
                  <a:pt x="997" y="30"/>
                </a:lnTo>
                <a:lnTo>
                  <a:pt x="1002" y="30"/>
                </a:lnTo>
                <a:lnTo>
                  <a:pt x="1007" y="35"/>
                </a:lnTo>
                <a:lnTo>
                  <a:pt x="1012" y="39"/>
                </a:lnTo>
                <a:lnTo>
                  <a:pt x="1017" y="39"/>
                </a:lnTo>
                <a:lnTo>
                  <a:pt x="1022" y="44"/>
                </a:lnTo>
                <a:lnTo>
                  <a:pt x="1026" y="49"/>
                </a:lnTo>
                <a:lnTo>
                  <a:pt x="1031" y="49"/>
                </a:lnTo>
                <a:lnTo>
                  <a:pt x="1036" y="54"/>
                </a:lnTo>
                <a:lnTo>
                  <a:pt x="1041" y="59"/>
                </a:lnTo>
                <a:lnTo>
                  <a:pt x="1046" y="64"/>
                </a:lnTo>
                <a:lnTo>
                  <a:pt x="1051" y="69"/>
                </a:lnTo>
                <a:lnTo>
                  <a:pt x="1056" y="74"/>
                </a:lnTo>
                <a:lnTo>
                  <a:pt x="1061" y="74"/>
                </a:lnTo>
                <a:lnTo>
                  <a:pt x="1066" y="79"/>
                </a:lnTo>
                <a:lnTo>
                  <a:pt x="1071" y="84"/>
                </a:lnTo>
                <a:lnTo>
                  <a:pt x="1076" y="89"/>
                </a:lnTo>
                <a:lnTo>
                  <a:pt x="1080" y="94"/>
                </a:lnTo>
                <a:lnTo>
                  <a:pt x="1085" y="98"/>
                </a:lnTo>
                <a:lnTo>
                  <a:pt x="1090" y="103"/>
                </a:lnTo>
                <a:lnTo>
                  <a:pt x="1095" y="108"/>
                </a:lnTo>
                <a:lnTo>
                  <a:pt x="1100" y="113"/>
                </a:lnTo>
                <a:lnTo>
                  <a:pt x="1105" y="118"/>
                </a:lnTo>
                <a:lnTo>
                  <a:pt x="1110" y="123"/>
                </a:lnTo>
                <a:lnTo>
                  <a:pt x="1115" y="128"/>
                </a:lnTo>
                <a:lnTo>
                  <a:pt x="1120" y="133"/>
                </a:lnTo>
                <a:lnTo>
                  <a:pt x="1120" y="138"/>
                </a:lnTo>
                <a:lnTo>
                  <a:pt x="1125" y="143"/>
                </a:lnTo>
                <a:lnTo>
                  <a:pt x="1130" y="148"/>
                </a:lnTo>
                <a:lnTo>
                  <a:pt x="1134" y="152"/>
                </a:lnTo>
                <a:lnTo>
                  <a:pt x="1139" y="157"/>
                </a:lnTo>
                <a:lnTo>
                  <a:pt x="1144" y="162"/>
                </a:lnTo>
                <a:lnTo>
                  <a:pt x="1144" y="167"/>
                </a:lnTo>
                <a:lnTo>
                  <a:pt x="1149" y="172"/>
                </a:lnTo>
                <a:lnTo>
                  <a:pt x="1154" y="177"/>
                </a:lnTo>
                <a:lnTo>
                  <a:pt x="1159" y="182"/>
                </a:lnTo>
                <a:lnTo>
                  <a:pt x="1159" y="187"/>
                </a:lnTo>
                <a:lnTo>
                  <a:pt x="1164" y="192"/>
                </a:lnTo>
                <a:lnTo>
                  <a:pt x="1169" y="197"/>
                </a:lnTo>
                <a:lnTo>
                  <a:pt x="1174" y="202"/>
                </a:lnTo>
                <a:lnTo>
                  <a:pt x="1179" y="206"/>
                </a:lnTo>
                <a:lnTo>
                  <a:pt x="1179" y="211"/>
                </a:lnTo>
                <a:lnTo>
                  <a:pt x="1184" y="216"/>
                </a:lnTo>
                <a:lnTo>
                  <a:pt x="1188" y="221"/>
                </a:lnTo>
                <a:lnTo>
                  <a:pt x="1188" y="226"/>
                </a:lnTo>
                <a:lnTo>
                  <a:pt x="1193" y="231"/>
                </a:lnTo>
                <a:lnTo>
                  <a:pt x="1198" y="236"/>
                </a:lnTo>
                <a:lnTo>
                  <a:pt x="1198" y="241"/>
                </a:lnTo>
                <a:lnTo>
                  <a:pt x="1203" y="246"/>
                </a:lnTo>
                <a:lnTo>
                  <a:pt x="1208" y="251"/>
                </a:lnTo>
                <a:lnTo>
                  <a:pt x="1208" y="256"/>
                </a:lnTo>
                <a:lnTo>
                  <a:pt x="1213" y="261"/>
                </a:lnTo>
                <a:lnTo>
                  <a:pt x="1218" y="265"/>
                </a:lnTo>
                <a:lnTo>
                  <a:pt x="1218" y="270"/>
                </a:lnTo>
                <a:lnTo>
                  <a:pt x="1223" y="275"/>
                </a:lnTo>
                <a:lnTo>
                  <a:pt x="1223" y="280"/>
                </a:lnTo>
                <a:lnTo>
                  <a:pt x="1228" y="285"/>
                </a:lnTo>
                <a:lnTo>
                  <a:pt x="1233" y="290"/>
                </a:lnTo>
                <a:lnTo>
                  <a:pt x="1233" y="295"/>
                </a:lnTo>
                <a:lnTo>
                  <a:pt x="1238" y="300"/>
                </a:lnTo>
                <a:lnTo>
                  <a:pt x="1238" y="305"/>
                </a:lnTo>
                <a:lnTo>
                  <a:pt x="1242" y="310"/>
                </a:lnTo>
                <a:lnTo>
                  <a:pt x="1242" y="315"/>
                </a:lnTo>
                <a:lnTo>
                  <a:pt x="1247" y="319"/>
                </a:lnTo>
                <a:lnTo>
                  <a:pt x="1252" y="324"/>
                </a:lnTo>
                <a:lnTo>
                  <a:pt x="1252" y="329"/>
                </a:lnTo>
                <a:lnTo>
                  <a:pt x="1257" y="334"/>
                </a:lnTo>
                <a:lnTo>
                  <a:pt x="1257" y="339"/>
                </a:lnTo>
                <a:lnTo>
                  <a:pt x="1262" y="344"/>
                </a:lnTo>
                <a:lnTo>
                  <a:pt x="1262" y="349"/>
                </a:lnTo>
                <a:lnTo>
                  <a:pt x="1267" y="354"/>
                </a:lnTo>
                <a:lnTo>
                  <a:pt x="1272" y="359"/>
                </a:lnTo>
                <a:lnTo>
                  <a:pt x="1272" y="364"/>
                </a:lnTo>
                <a:lnTo>
                  <a:pt x="1277" y="369"/>
                </a:lnTo>
                <a:lnTo>
                  <a:pt x="1277" y="373"/>
                </a:lnTo>
                <a:lnTo>
                  <a:pt x="1282" y="378"/>
                </a:lnTo>
                <a:lnTo>
                  <a:pt x="1282" y="383"/>
                </a:lnTo>
                <a:lnTo>
                  <a:pt x="1287" y="388"/>
                </a:lnTo>
                <a:lnTo>
                  <a:pt x="1287" y="393"/>
                </a:lnTo>
                <a:lnTo>
                  <a:pt x="1292" y="398"/>
                </a:lnTo>
                <a:lnTo>
                  <a:pt x="1292" y="403"/>
                </a:lnTo>
                <a:lnTo>
                  <a:pt x="1297" y="408"/>
                </a:lnTo>
                <a:lnTo>
                  <a:pt x="1297" y="413"/>
                </a:lnTo>
                <a:lnTo>
                  <a:pt x="1301" y="418"/>
                </a:lnTo>
                <a:lnTo>
                  <a:pt x="1301" y="423"/>
                </a:lnTo>
                <a:lnTo>
                  <a:pt x="1306" y="428"/>
                </a:lnTo>
                <a:lnTo>
                  <a:pt x="1306" y="432"/>
                </a:lnTo>
                <a:lnTo>
                  <a:pt x="1311" y="437"/>
                </a:lnTo>
                <a:lnTo>
                  <a:pt x="1311" y="442"/>
                </a:lnTo>
                <a:lnTo>
                  <a:pt x="1316" y="447"/>
                </a:lnTo>
                <a:lnTo>
                  <a:pt x="1321" y="452"/>
                </a:lnTo>
                <a:lnTo>
                  <a:pt x="1321" y="457"/>
                </a:lnTo>
                <a:lnTo>
                  <a:pt x="1326" y="462"/>
                </a:lnTo>
                <a:lnTo>
                  <a:pt x="1326" y="467"/>
                </a:lnTo>
                <a:lnTo>
                  <a:pt x="1331" y="472"/>
                </a:lnTo>
                <a:lnTo>
                  <a:pt x="1331" y="477"/>
                </a:lnTo>
                <a:lnTo>
                  <a:pt x="1336" y="482"/>
                </a:lnTo>
                <a:lnTo>
                  <a:pt x="1336" y="486"/>
                </a:lnTo>
                <a:lnTo>
                  <a:pt x="1341" y="491"/>
                </a:lnTo>
                <a:lnTo>
                  <a:pt x="1341" y="496"/>
                </a:lnTo>
                <a:lnTo>
                  <a:pt x="1346" y="501"/>
                </a:lnTo>
                <a:lnTo>
                  <a:pt x="1351" y="506"/>
                </a:lnTo>
                <a:lnTo>
                  <a:pt x="1351" y="511"/>
                </a:lnTo>
                <a:lnTo>
                  <a:pt x="1355" y="516"/>
                </a:lnTo>
                <a:lnTo>
                  <a:pt x="1355" y="521"/>
                </a:lnTo>
                <a:lnTo>
                  <a:pt x="1360" y="526"/>
                </a:lnTo>
                <a:lnTo>
                  <a:pt x="1360" y="531"/>
                </a:lnTo>
                <a:lnTo>
                  <a:pt x="1365" y="536"/>
                </a:lnTo>
                <a:lnTo>
                  <a:pt x="1370" y="540"/>
                </a:lnTo>
                <a:lnTo>
                  <a:pt x="1370" y="545"/>
                </a:lnTo>
                <a:lnTo>
                  <a:pt x="1375" y="550"/>
                </a:lnTo>
                <a:lnTo>
                  <a:pt x="1375" y="555"/>
                </a:lnTo>
                <a:lnTo>
                  <a:pt x="1380" y="560"/>
                </a:lnTo>
                <a:lnTo>
                  <a:pt x="1385" y="565"/>
                </a:lnTo>
                <a:lnTo>
                  <a:pt x="1385" y="570"/>
                </a:lnTo>
                <a:lnTo>
                  <a:pt x="1390" y="575"/>
                </a:lnTo>
                <a:lnTo>
                  <a:pt x="1390" y="580"/>
                </a:lnTo>
                <a:lnTo>
                  <a:pt x="1395" y="585"/>
                </a:lnTo>
                <a:lnTo>
                  <a:pt x="1400" y="590"/>
                </a:lnTo>
                <a:lnTo>
                  <a:pt x="1400" y="595"/>
                </a:lnTo>
                <a:lnTo>
                  <a:pt x="1405" y="599"/>
                </a:lnTo>
                <a:lnTo>
                  <a:pt x="1405" y="604"/>
                </a:lnTo>
                <a:lnTo>
                  <a:pt x="1409" y="609"/>
                </a:lnTo>
                <a:lnTo>
                  <a:pt x="1414" y="614"/>
                </a:lnTo>
                <a:lnTo>
                  <a:pt x="1414" y="619"/>
                </a:lnTo>
                <a:lnTo>
                  <a:pt x="1419" y="624"/>
                </a:lnTo>
                <a:lnTo>
                  <a:pt x="1419" y="629"/>
                </a:lnTo>
                <a:lnTo>
                  <a:pt x="1424" y="634"/>
                </a:lnTo>
                <a:lnTo>
                  <a:pt x="1429" y="639"/>
                </a:lnTo>
                <a:lnTo>
                  <a:pt x="1429" y="644"/>
                </a:lnTo>
                <a:lnTo>
                  <a:pt x="1434" y="649"/>
                </a:lnTo>
                <a:lnTo>
                  <a:pt x="1439" y="653"/>
                </a:lnTo>
                <a:lnTo>
                  <a:pt x="1439" y="658"/>
                </a:lnTo>
                <a:lnTo>
                  <a:pt x="1444" y="663"/>
                </a:lnTo>
                <a:lnTo>
                  <a:pt x="1449" y="668"/>
                </a:lnTo>
                <a:lnTo>
                  <a:pt x="1449" y="673"/>
                </a:lnTo>
                <a:lnTo>
                  <a:pt x="1454" y="678"/>
                </a:lnTo>
                <a:lnTo>
                  <a:pt x="1459" y="683"/>
                </a:lnTo>
                <a:lnTo>
                  <a:pt x="1459" y="688"/>
                </a:lnTo>
                <a:lnTo>
                  <a:pt x="1463" y="693"/>
                </a:lnTo>
                <a:lnTo>
                  <a:pt x="1468" y="698"/>
                </a:lnTo>
                <a:lnTo>
                  <a:pt x="1468" y="703"/>
                </a:lnTo>
                <a:lnTo>
                  <a:pt x="1473" y="707"/>
                </a:lnTo>
                <a:lnTo>
                  <a:pt x="1478" y="712"/>
                </a:lnTo>
                <a:lnTo>
                  <a:pt x="1483" y="717"/>
                </a:lnTo>
                <a:lnTo>
                  <a:pt x="1483" y="722"/>
                </a:lnTo>
                <a:lnTo>
                  <a:pt x="1488" y="727"/>
                </a:lnTo>
                <a:lnTo>
                  <a:pt x="1493" y="732"/>
                </a:lnTo>
                <a:lnTo>
                  <a:pt x="1498" y="737"/>
                </a:lnTo>
                <a:lnTo>
                  <a:pt x="1498" y="742"/>
                </a:lnTo>
                <a:lnTo>
                  <a:pt x="1503" y="747"/>
                </a:lnTo>
                <a:lnTo>
                  <a:pt x="1508" y="752"/>
                </a:lnTo>
                <a:lnTo>
                  <a:pt x="1508" y="757"/>
                </a:lnTo>
                <a:lnTo>
                  <a:pt x="1513" y="762"/>
                </a:lnTo>
                <a:lnTo>
                  <a:pt x="1517" y="766"/>
                </a:lnTo>
                <a:lnTo>
                  <a:pt x="1522" y="771"/>
                </a:lnTo>
                <a:lnTo>
                  <a:pt x="1522" y="776"/>
                </a:lnTo>
                <a:lnTo>
                  <a:pt x="1527" y="781"/>
                </a:lnTo>
                <a:lnTo>
                  <a:pt x="1532" y="786"/>
                </a:lnTo>
                <a:lnTo>
                  <a:pt x="1532" y="791"/>
                </a:lnTo>
                <a:lnTo>
                  <a:pt x="1537" y="796"/>
                </a:lnTo>
                <a:lnTo>
                  <a:pt x="1542" y="801"/>
                </a:lnTo>
                <a:lnTo>
                  <a:pt x="1547" y="806"/>
                </a:lnTo>
                <a:lnTo>
                  <a:pt x="1547" y="811"/>
                </a:lnTo>
                <a:lnTo>
                  <a:pt x="1552" y="816"/>
                </a:lnTo>
                <a:lnTo>
                  <a:pt x="1557" y="820"/>
                </a:lnTo>
                <a:lnTo>
                  <a:pt x="1562" y="825"/>
                </a:lnTo>
                <a:lnTo>
                  <a:pt x="1567" y="830"/>
                </a:lnTo>
                <a:lnTo>
                  <a:pt x="1567" y="835"/>
                </a:lnTo>
                <a:lnTo>
                  <a:pt x="1572" y="840"/>
                </a:lnTo>
                <a:lnTo>
                  <a:pt x="1576" y="845"/>
                </a:lnTo>
                <a:lnTo>
                  <a:pt x="1581" y="850"/>
                </a:lnTo>
                <a:lnTo>
                  <a:pt x="1581" y="855"/>
                </a:lnTo>
                <a:lnTo>
                  <a:pt x="1586" y="860"/>
                </a:lnTo>
                <a:lnTo>
                  <a:pt x="1591" y="865"/>
                </a:lnTo>
                <a:lnTo>
                  <a:pt x="1596" y="870"/>
                </a:lnTo>
                <a:lnTo>
                  <a:pt x="1601" y="875"/>
                </a:lnTo>
                <a:lnTo>
                  <a:pt x="1606" y="879"/>
                </a:lnTo>
                <a:lnTo>
                  <a:pt x="1606" y="884"/>
                </a:lnTo>
                <a:lnTo>
                  <a:pt x="1611" y="889"/>
                </a:lnTo>
                <a:lnTo>
                  <a:pt x="1616" y="894"/>
                </a:lnTo>
                <a:lnTo>
                  <a:pt x="1621" y="899"/>
                </a:lnTo>
                <a:lnTo>
                  <a:pt x="1626" y="904"/>
                </a:lnTo>
                <a:lnTo>
                  <a:pt x="1630" y="909"/>
                </a:lnTo>
                <a:lnTo>
                  <a:pt x="1630" y="914"/>
                </a:lnTo>
                <a:lnTo>
                  <a:pt x="1635" y="919"/>
                </a:lnTo>
                <a:lnTo>
                  <a:pt x="1640" y="924"/>
                </a:lnTo>
                <a:lnTo>
                  <a:pt x="1645" y="929"/>
                </a:lnTo>
                <a:lnTo>
                  <a:pt x="1650" y="933"/>
                </a:lnTo>
                <a:lnTo>
                  <a:pt x="1655" y="938"/>
                </a:lnTo>
                <a:lnTo>
                  <a:pt x="1660" y="943"/>
                </a:lnTo>
                <a:lnTo>
                  <a:pt x="1665" y="948"/>
                </a:lnTo>
                <a:lnTo>
                  <a:pt x="1670" y="953"/>
                </a:lnTo>
                <a:lnTo>
                  <a:pt x="1670" y="958"/>
                </a:lnTo>
                <a:lnTo>
                  <a:pt x="1675" y="963"/>
                </a:lnTo>
                <a:lnTo>
                  <a:pt x="1680" y="968"/>
                </a:lnTo>
                <a:lnTo>
                  <a:pt x="1684" y="973"/>
                </a:lnTo>
                <a:lnTo>
                  <a:pt x="1689" y="978"/>
                </a:lnTo>
                <a:lnTo>
                  <a:pt x="1694" y="983"/>
                </a:lnTo>
                <a:lnTo>
                  <a:pt x="1699" y="987"/>
                </a:lnTo>
                <a:lnTo>
                  <a:pt x="1704" y="992"/>
                </a:lnTo>
                <a:lnTo>
                  <a:pt x="1709" y="997"/>
                </a:lnTo>
                <a:lnTo>
                  <a:pt x="1714" y="1002"/>
                </a:lnTo>
                <a:lnTo>
                  <a:pt x="1719" y="1007"/>
                </a:lnTo>
                <a:lnTo>
                  <a:pt x="1724" y="1012"/>
                </a:lnTo>
                <a:lnTo>
                  <a:pt x="1729" y="1017"/>
                </a:lnTo>
                <a:lnTo>
                  <a:pt x="1734" y="1022"/>
                </a:lnTo>
                <a:lnTo>
                  <a:pt x="1738" y="1027"/>
                </a:lnTo>
                <a:lnTo>
                  <a:pt x="1743" y="1032"/>
                </a:lnTo>
                <a:lnTo>
                  <a:pt x="1748" y="1037"/>
                </a:lnTo>
                <a:lnTo>
                  <a:pt x="1753" y="1042"/>
                </a:lnTo>
                <a:lnTo>
                  <a:pt x="1758" y="1046"/>
                </a:lnTo>
                <a:lnTo>
                  <a:pt x="1763" y="1051"/>
                </a:lnTo>
                <a:lnTo>
                  <a:pt x="1768" y="1056"/>
                </a:lnTo>
                <a:lnTo>
                  <a:pt x="1773" y="1061"/>
                </a:lnTo>
                <a:lnTo>
                  <a:pt x="1778" y="1066"/>
                </a:lnTo>
                <a:lnTo>
                  <a:pt x="1783" y="1071"/>
                </a:lnTo>
                <a:lnTo>
                  <a:pt x="1788" y="1076"/>
                </a:lnTo>
                <a:lnTo>
                  <a:pt x="1792" y="1081"/>
                </a:lnTo>
                <a:lnTo>
                  <a:pt x="1797" y="1081"/>
                </a:lnTo>
                <a:lnTo>
                  <a:pt x="1802" y="1086"/>
                </a:lnTo>
                <a:lnTo>
                  <a:pt x="1807" y="1091"/>
                </a:lnTo>
                <a:lnTo>
                  <a:pt x="1812" y="1096"/>
                </a:lnTo>
                <a:lnTo>
                  <a:pt x="1817" y="1100"/>
                </a:lnTo>
                <a:lnTo>
                  <a:pt x="1822" y="1105"/>
                </a:lnTo>
                <a:lnTo>
                  <a:pt x="1827" y="1110"/>
                </a:lnTo>
                <a:lnTo>
                  <a:pt x="1832" y="1115"/>
                </a:lnTo>
                <a:lnTo>
                  <a:pt x="1837" y="1120"/>
                </a:lnTo>
                <a:lnTo>
                  <a:pt x="1842" y="1120"/>
                </a:lnTo>
                <a:lnTo>
                  <a:pt x="1847" y="1125"/>
                </a:lnTo>
                <a:lnTo>
                  <a:pt x="1851" y="1130"/>
                </a:lnTo>
                <a:lnTo>
                  <a:pt x="1856" y="1135"/>
                </a:lnTo>
              </a:path>
            </a:pathLst>
          </a:custGeom>
          <a:noFill/>
          <a:ln w="38100">
            <a:solidFill>
              <a:srgbClr val="5B98D2"/>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8" name="Arc 37">
            <a:extLst>
              <a:ext uri="{FF2B5EF4-FFF2-40B4-BE49-F238E27FC236}">
                <a16:creationId xmlns:a16="http://schemas.microsoft.com/office/drawing/2014/main" id="{65403724-973D-49DE-9CE8-97299AE77976}"/>
              </a:ext>
            </a:extLst>
          </p:cNvPr>
          <p:cNvSpPr/>
          <p:nvPr/>
        </p:nvSpPr>
        <p:spPr bwMode="auto">
          <a:xfrm>
            <a:off x="7848600" y="3962400"/>
            <a:ext cx="1219200" cy="2667000"/>
          </a:xfrm>
          <a:prstGeom prst="arc">
            <a:avLst>
              <a:gd name="adj1" fmla="val 16200000"/>
              <a:gd name="adj2" fmla="val 402012"/>
            </a:avLst>
          </a:prstGeom>
          <a:noFill/>
          <a:ln w="9525" cap="flat" cmpd="sng" algn="ctr">
            <a:solidFill>
              <a:srgbClr val="000000"/>
            </a:solidFill>
            <a:prstDash val="dash"/>
            <a:round/>
            <a:headEnd type="none" w="med" len="med"/>
            <a:tailEnd type="stealth" w="lg" len="lg"/>
          </a:ln>
          <a:effectLst/>
        </p:spPr>
        <p:txBody>
          <a:bodyPr/>
          <a:lstStyle/>
          <a:p>
            <a:pPr>
              <a:defRPr/>
            </a:pPr>
            <a:endParaRPr lang="en-US">
              <a:latin typeface="Trebuchet MS" charset="0"/>
              <a:ea typeface="ＭＳ Ｐゴシック" charset="-128"/>
            </a:endParaRPr>
          </a:p>
        </p:txBody>
      </p:sp>
      <p:sp>
        <p:nvSpPr>
          <p:cNvPr id="39" name="Arc 38">
            <a:extLst>
              <a:ext uri="{FF2B5EF4-FFF2-40B4-BE49-F238E27FC236}">
                <a16:creationId xmlns:a16="http://schemas.microsoft.com/office/drawing/2014/main" id="{071EA8BD-A809-4A09-A330-C5DE41B1BB90}"/>
              </a:ext>
            </a:extLst>
          </p:cNvPr>
          <p:cNvSpPr/>
          <p:nvPr/>
        </p:nvSpPr>
        <p:spPr bwMode="auto">
          <a:xfrm>
            <a:off x="3124200" y="3962400"/>
            <a:ext cx="1143000" cy="3276600"/>
          </a:xfrm>
          <a:prstGeom prst="arc">
            <a:avLst>
              <a:gd name="adj1" fmla="val 16200000"/>
              <a:gd name="adj2" fmla="val 402012"/>
            </a:avLst>
          </a:prstGeom>
          <a:noFill/>
          <a:ln w="9525" cap="flat" cmpd="sng" algn="ctr">
            <a:solidFill>
              <a:srgbClr val="000000"/>
            </a:solidFill>
            <a:prstDash val="dash"/>
            <a:round/>
            <a:headEnd type="none" w="med" len="med"/>
            <a:tailEnd type="stealth" w="lg" len="lg"/>
          </a:ln>
          <a:effectLst/>
        </p:spPr>
        <p:txBody>
          <a:bodyPr/>
          <a:lstStyle/>
          <a:p>
            <a:pPr>
              <a:defRPr/>
            </a:pPr>
            <a:endParaRPr lang="en-US">
              <a:latin typeface="Trebuchet MS" charset="0"/>
              <a:ea typeface="ＭＳ Ｐゴシック" charset="-128"/>
            </a:endParaRPr>
          </a:p>
        </p:txBody>
      </p:sp>
      <p:pic>
        <p:nvPicPr>
          <p:cNvPr id="22539" name="Picture 5" descr="latex-image-1.pdf">
            <a:extLst>
              <a:ext uri="{FF2B5EF4-FFF2-40B4-BE49-F238E27FC236}">
                <a16:creationId xmlns:a16="http://schemas.microsoft.com/office/drawing/2014/main" id="{72A1089A-9B79-4915-8001-55169A36C38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438400" y="3505200"/>
            <a:ext cx="11430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0" name="Picture 6" descr="latex-image-1.pdf">
            <a:extLst>
              <a:ext uri="{FF2B5EF4-FFF2-40B4-BE49-F238E27FC236}">
                <a16:creationId xmlns:a16="http://schemas.microsoft.com/office/drawing/2014/main" id="{C0C99FA4-3812-46E8-A44B-1656F78CDFAB}"/>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934200" y="1219200"/>
            <a:ext cx="2133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1" name="Picture 7" descr="latex-image-1.pdf">
            <a:extLst>
              <a:ext uri="{FF2B5EF4-FFF2-40B4-BE49-F238E27FC236}">
                <a16:creationId xmlns:a16="http://schemas.microsoft.com/office/drawing/2014/main" id="{E9C1CB5B-B55B-4CBE-8284-25F1AB3981A2}"/>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943600" y="2362200"/>
            <a:ext cx="3937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2" name="Picture 8" descr="latex-image-1.pdf">
            <a:extLst>
              <a:ext uri="{FF2B5EF4-FFF2-40B4-BE49-F238E27FC236}">
                <a16:creationId xmlns:a16="http://schemas.microsoft.com/office/drawing/2014/main" id="{C6BB3200-132E-4E9E-B1D4-E90CE992B70F}"/>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6477000" y="3733800"/>
            <a:ext cx="18669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22">
            <a:extLst>
              <a:ext uri="{FF2B5EF4-FFF2-40B4-BE49-F238E27FC236}">
                <a16:creationId xmlns:a16="http://schemas.microsoft.com/office/drawing/2014/main" id="{B9AF194A-00CF-4C79-BE0E-6B6944B3DF14}"/>
              </a:ext>
            </a:extLst>
          </p:cNvPr>
          <p:cNvSpPr>
            <a:spLocks noChangeArrowheads="1"/>
          </p:cNvSpPr>
          <p:nvPr/>
        </p:nvSpPr>
        <p:spPr bwMode="auto">
          <a:xfrm>
            <a:off x="6248400" y="6045200"/>
            <a:ext cx="2743200" cy="203200"/>
          </a:xfrm>
          <a:prstGeom prst="rect">
            <a:avLst/>
          </a:prstGeom>
          <a:solidFill>
            <a:schemeClr val="bg1">
              <a:lumMod val="85000"/>
            </a:schemeClr>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lumMod val="85000"/>
              </a:schemeClr>
            </a:extrusionClr>
          </a:sp3d>
        </p:spPr>
        <p:txBody>
          <a:bodyPr wrap="none" anchor="ctr">
            <a:flatTx/>
          </a:bodyPr>
          <a:lstStyle/>
          <a:p>
            <a:pPr>
              <a:defRPr/>
            </a:pPr>
            <a:endParaRPr lang="en-US">
              <a:ln>
                <a:solidFill>
                  <a:schemeClr val="tx1"/>
                </a:solidFill>
              </a:ln>
              <a:solidFill>
                <a:srgbClr val="5B98D2"/>
              </a:solidFill>
              <a:latin typeface="Trebuchet MS" charset="0"/>
              <a:ea typeface="ＭＳ Ｐゴシック" charset="0"/>
              <a:cs typeface="ＭＳ Ｐゴシック" charset="0"/>
            </a:endParaRPr>
          </a:p>
        </p:txBody>
      </p:sp>
      <p:sp>
        <p:nvSpPr>
          <p:cNvPr id="22544" name="Rectangle 23">
            <a:extLst>
              <a:ext uri="{FF2B5EF4-FFF2-40B4-BE49-F238E27FC236}">
                <a16:creationId xmlns:a16="http://schemas.microsoft.com/office/drawing/2014/main" id="{22A76846-C7FE-4551-8458-92E6F689E3CC}"/>
              </a:ext>
            </a:extLst>
          </p:cNvPr>
          <p:cNvSpPr>
            <a:spLocks noChangeArrowheads="1"/>
          </p:cNvSpPr>
          <p:nvPr/>
        </p:nvSpPr>
        <p:spPr bwMode="auto">
          <a:xfrm>
            <a:off x="6248400" y="5689600"/>
            <a:ext cx="2743200" cy="355600"/>
          </a:xfrm>
          <a:prstGeom prst="rect">
            <a:avLst/>
          </a:prstGeom>
          <a:solidFill>
            <a:srgbClr val="5B98D2"/>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extrusionClr>
            <a:contourClr>
              <a:srgbClr val="5B98D2"/>
            </a:contourClr>
          </a:sp3d>
        </p:spPr>
        <p:txBody>
          <a:bodyPr wrap="none" anchor="ctr">
            <a:flatTx/>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sp>
        <p:nvSpPr>
          <p:cNvPr id="43" name="Rectangle 28">
            <a:extLst>
              <a:ext uri="{FF2B5EF4-FFF2-40B4-BE49-F238E27FC236}">
                <a16:creationId xmlns:a16="http://schemas.microsoft.com/office/drawing/2014/main" id="{7FC3DB50-9B3B-4C85-8C40-06588BCA7B73}"/>
              </a:ext>
            </a:extLst>
          </p:cNvPr>
          <p:cNvSpPr>
            <a:spLocks noChangeArrowheads="1"/>
          </p:cNvSpPr>
          <p:nvPr/>
        </p:nvSpPr>
        <p:spPr bwMode="auto">
          <a:xfrm>
            <a:off x="6248400" y="5486400"/>
            <a:ext cx="2743200" cy="203200"/>
          </a:xfrm>
          <a:prstGeom prst="rect">
            <a:avLst/>
          </a:prstGeom>
          <a:solidFill>
            <a:schemeClr val="bg1">
              <a:lumMod val="85000"/>
            </a:schemeClr>
          </a:solidFill>
          <a:ln w="9525">
            <a:miter lim="800000"/>
            <a:headEnd/>
            <a:tailEnd/>
          </a:ln>
          <a:scene3d>
            <a:camera prst="legacyObliqueTopRight"/>
            <a:lightRig rig="legacyFlat4" dir="t"/>
          </a:scene3d>
          <a:sp3d extrusionH="1801800" prstMaterial="legacyPlastic">
            <a:bevelT w="13500" h="13500" prst="angle"/>
            <a:bevelB w="13500" h="13500" prst="angle"/>
            <a:extrusionClr>
              <a:schemeClr val="bg1">
                <a:lumMod val="85000"/>
              </a:schemeClr>
            </a:extrusionClr>
          </a:sp3d>
        </p:spPr>
        <p:txBody>
          <a:bodyPr wrap="none" anchor="ctr">
            <a:flatTx/>
          </a:bodyPr>
          <a:lstStyle/>
          <a:p>
            <a:pPr>
              <a:defRPr/>
            </a:pPr>
            <a:endParaRPr lang="en-US">
              <a:latin typeface="Trebuchet MS" charset="0"/>
              <a:ea typeface="ＭＳ Ｐゴシック" charset="0"/>
              <a:cs typeface="ＭＳ Ｐゴシック" charset="0"/>
            </a:endParaRPr>
          </a:p>
        </p:txBody>
      </p:sp>
      <p:sp>
        <p:nvSpPr>
          <p:cNvPr id="47" name="Freeform 32">
            <a:extLst>
              <a:ext uri="{FF2B5EF4-FFF2-40B4-BE49-F238E27FC236}">
                <a16:creationId xmlns:a16="http://schemas.microsoft.com/office/drawing/2014/main" id="{2590D1B5-1C49-4366-A3B8-70F42DECE335}"/>
              </a:ext>
            </a:extLst>
          </p:cNvPr>
          <p:cNvSpPr>
            <a:spLocks/>
          </p:cNvSpPr>
          <p:nvPr/>
        </p:nvSpPr>
        <p:spPr bwMode="auto">
          <a:xfrm rot="5400000">
            <a:off x="7541419" y="5717381"/>
            <a:ext cx="762000" cy="300038"/>
          </a:xfrm>
          <a:custGeom>
            <a:avLst/>
            <a:gdLst>
              <a:gd name="T0" fmla="*/ 0 w 1856"/>
              <a:gd name="T1" fmla="*/ 0 h 1135"/>
              <a:gd name="T2" fmla="*/ 0 w 1856"/>
              <a:gd name="T3" fmla="*/ 0 h 1135"/>
              <a:gd name="T4" fmla="*/ 0 w 1856"/>
              <a:gd name="T5" fmla="*/ 0 h 1135"/>
              <a:gd name="T6" fmla="*/ 0 w 1856"/>
              <a:gd name="T7" fmla="*/ 0 h 1135"/>
              <a:gd name="T8" fmla="*/ 0 w 1856"/>
              <a:gd name="T9" fmla="*/ 0 h 1135"/>
              <a:gd name="T10" fmla="*/ 0 w 1856"/>
              <a:gd name="T11" fmla="*/ 0 h 1135"/>
              <a:gd name="T12" fmla="*/ 0 w 1856"/>
              <a:gd name="T13" fmla="*/ 0 h 1135"/>
              <a:gd name="T14" fmla="*/ 0 w 1856"/>
              <a:gd name="T15" fmla="*/ 0 h 1135"/>
              <a:gd name="T16" fmla="*/ 0 w 1856"/>
              <a:gd name="T17" fmla="*/ 0 h 1135"/>
              <a:gd name="T18" fmla="*/ 0 w 1856"/>
              <a:gd name="T19" fmla="*/ 0 h 1135"/>
              <a:gd name="T20" fmla="*/ 0 w 1856"/>
              <a:gd name="T21" fmla="*/ 0 h 1135"/>
              <a:gd name="T22" fmla="*/ 0 w 1856"/>
              <a:gd name="T23" fmla="*/ 0 h 1135"/>
              <a:gd name="T24" fmla="*/ 0 w 1856"/>
              <a:gd name="T25" fmla="*/ 0 h 1135"/>
              <a:gd name="T26" fmla="*/ 0 w 1856"/>
              <a:gd name="T27" fmla="*/ 0 h 1135"/>
              <a:gd name="T28" fmla="*/ 0 w 1856"/>
              <a:gd name="T29" fmla="*/ 0 h 1135"/>
              <a:gd name="T30" fmla="*/ 0 w 1856"/>
              <a:gd name="T31" fmla="*/ 0 h 1135"/>
              <a:gd name="T32" fmla="*/ 0 w 1856"/>
              <a:gd name="T33" fmla="*/ 0 h 1135"/>
              <a:gd name="T34" fmla="*/ 0 w 1856"/>
              <a:gd name="T35" fmla="*/ 0 h 1135"/>
              <a:gd name="T36" fmla="*/ 0 w 1856"/>
              <a:gd name="T37" fmla="*/ 0 h 1135"/>
              <a:gd name="T38" fmla="*/ 0 w 1856"/>
              <a:gd name="T39" fmla="*/ 0 h 1135"/>
              <a:gd name="T40" fmla="*/ 0 w 1856"/>
              <a:gd name="T41" fmla="*/ 0 h 1135"/>
              <a:gd name="T42" fmla="*/ 0 w 1856"/>
              <a:gd name="T43" fmla="*/ 0 h 1135"/>
              <a:gd name="T44" fmla="*/ 0 w 1856"/>
              <a:gd name="T45" fmla="*/ 0 h 1135"/>
              <a:gd name="T46" fmla="*/ 0 w 1856"/>
              <a:gd name="T47" fmla="*/ 0 h 1135"/>
              <a:gd name="T48" fmla="*/ 0 w 1856"/>
              <a:gd name="T49" fmla="*/ 0 h 1135"/>
              <a:gd name="T50" fmla="*/ 0 w 1856"/>
              <a:gd name="T51" fmla="*/ 0 h 1135"/>
              <a:gd name="T52" fmla="*/ 0 w 1856"/>
              <a:gd name="T53" fmla="*/ 0 h 1135"/>
              <a:gd name="T54" fmla="*/ 0 w 1856"/>
              <a:gd name="T55" fmla="*/ 0 h 1135"/>
              <a:gd name="T56" fmla="*/ 0 w 1856"/>
              <a:gd name="T57" fmla="*/ 0 h 1135"/>
              <a:gd name="T58" fmla="*/ 0 w 1856"/>
              <a:gd name="T59" fmla="*/ 0 h 1135"/>
              <a:gd name="T60" fmla="*/ 0 w 1856"/>
              <a:gd name="T61" fmla="*/ 0 h 1135"/>
              <a:gd name="T62" fmla="*/ 0 w 1856"/>
              <a:gd name="T63" fmla="*/ 0 h 1135"/>
              <a:gd name="T64" fmla="*/ 0 w 1856"/>
              <a:gd name="T65" fmla="*/ 0 h 1135"/>
              <a:gd name="T66" fmla="*/ 0 w 1856"/>
              <a:gd name="T67" fmla="*/ 0 h 1135"/>
              <a:gd name="T68" fmla="*/ 0 w 1856"/>
              <a:gd name="T69" fmla="*/ 0 h 1135"/>
              <a:gd name="T70" fmla="*/ 0 w 1856"/>
              <a:gd name="T71" fmla="*/ 0 h 1135"/>
              <a:gd name="T72" fmla="*/ 0 w 1856"/>
              <a:gd name="T73" fmla="*/ 0 h 1135"/>
              <a:gd name="T74" fmla="*/ 0 w 1856"/>
              <a:gd name="T75" fmla="*/ 0 h 1135"/>
              <a:gd name="T76" fmla="*/ 0 w 1856"/>
              <a:gd name="T77" fmla="*/ 0 h 1135"/>
              <a:gd name="T78" fmla="*/ 0 w 1856"/>
              <a:gd name="T79" fmla="*/ 0 h 1135"/>
              <a:gd name="T80" fmla="*/ 0 w 1856"/>
              <a:gd name="T81" fmla="*/ 0 h 1135"/>
              <a:gd name="T82" fmla="*/ 0 w 1856"/>
              <a:gd name="T83" fmla="*/ 0 h 1135"/>
              <a:gd name="T84" fmla="*/ 0 w 1856"/>
              <a:gd name="T85" fmla="*/ 0 h 1135"/>
              <a:gd name="T86" fmla="*/ 0 w 1856"/>
              <a:gd name="T87" fmla="*/ 0 h 1135"/>
              <a:gd name="T88" fmla="*/ 0 w 1856"/>
              <a:gd name="T89" fmla="*/ 0 h 1135"/>
              <a:gd name="T90" fmla="*/ 0 w 1856"/>
              <a:gd name="T91" fmla="*/ 0 h 1135"/>
              <a:gd name="T92" fmla="*/ 0 w 1856"/>
              <a:gd name="T93" fmla="*/ 0 h 1135"/>
              <a:gd name="T94" fmla="*/ 0 w 1856"/>
              <a:gd name="T95" fmla="*/ 0 h 1135"/>
              <a:gd name="T96" fmla="*/ 0 w 1856"/>
              <a:gd name="T97" fmla="*/ 0 h 1135"/>
              <a:gd name="T98" fmla="*/ 0 w 1856"/>
              <a:gd name="T99" fmla="*/ 0 h 1135"/>
              <a:gd name="T100" fmla="*/ 0 w 1856"/>
              <a:gd name="T101" fmla="*/ 0 h 1135"/>
              <a:gd name="T102" fmla="*/ 0 w 1856"/>
              <a:gd name="T103" fmla="*/ 0 h 1135"/>
              <a:gd name="T104" fmla="*/ 0 w 1856"/>
              <a:gd name="T105" fmla="*/ 0 h 1135"/>
              <a:gd name="T106" fmla="*/ 0 w 1856"/>
              <a:gd name="T107" fmla="*/ 0 h 1135"/>
              <a:gd name="T108" fmla="*/ 0 w 1856"/>
              <a:gd name="T109" fmla="*/ 0 h 1135"/>
              <a:gd name="T110" fmla="*/ 0 w 1856"/>
              <a:gd name="T111" fmla="*/ 0 h 1135"/>
              <a:gd name="T112" fmla="*/ 0 w 1856"/>
              <a:gd name="T113" fmla="*/ 0 h 1135"/>
              <a:gd name="T114" fmla="*/ 0 w 1856"/>
              <a:gd name="T115" fmla="*/ 0 h 1135"/>
              <a:gd name="T116" fmla="*/ 0 w 1856"/>
              <a:gd name="T117" fmla="*/ 0 h 1135"/>
              <a:gd name="T118" fmla="*/ 0 w 1856"/>
              <a:gd name="T119" fmla="*/ 0 h 1135"/>
              <a:gd name="T120" fmla="*/ 0 w 1856"/>
              <a:gd name="T121" fmla="*/ 0 h 11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56"/>
              <a:gd name="T184" fmla="*/ 0 h 1135"/>
              <a:gd name="T185" fmla="*/ 1856 w 1856"/>
              <a:gd name="T186" fmla="*/ 1135 h 11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56" h="1135">
                <a:moveTo>
                  <a:pt x="0" y="1110"/>
                </a:moveTo>
                <a:lnTo>
                  <a:pt x="5" y="1105"/>
                </a:lnTo>
                <a:lnTo>
                  <a:pt x="10" y="1100"/>
                </a:lnTo>
                <a:lnTo>
                  <a:pt x="15" y="1096"/>
                </a:lnTo>
                <a:lnTo>
                  <a:pt x="20" y="1091"/>
                </a:lnTo>
                <a:lnTo>
                  <a:pt x="25" y="1086"/>
                </a:lnTo>
                <a:lnTo>
                  <a:pt x="30" y="1081"/>
                </a:lnTo>
                <a:lnTo>
                  <a:pt x="34" y="1076"/>
                </a:lnTo>
                <a:lnTo>
                  <a:pt x="39" y="1071"/>
                </a:lnTo>
                <a:lnTo>
                  <a:pt x="44" y="1066"/>
                </a:lnTo>
                <a:lnTo>
                  <a:pt x="49" y="1066"/>
                </a:lnTo>
                <a:lnTo>
                  <a:pt x="54" y="1061"/>
                </a:lnTo>
                <a:lnTo>
                  <a:pt x="59" y="1056"/>
                </a:lnTo>
                <a:lnTo>
                  <a:pt x="64" y="1051"/>
                </a:lnTo>
                <a:lnTo>
                  <a:pt x="69" y="1046"/>
                </a:lnTo>
                <a:lnTo>
                  <a:pt x="74" y="1042"/>
                </a:lnTo>
                <a:lnTo>
                  <a:pt x="79" y="1037"/>
                </a:lnTo>
                <a:lnTo>
                  <a:pt x="84" y="1032"/>
                </a:lnTo>
                <a:lnTo>
                  <a:pt x="88" y="1027"/>
                </a:lnTo>
                <a:lnTo>
                  <a:pt x="93" y="1022"/>
                </a:lnTo>
                <a:lnTo>
                  <a:pt x="98" y="1017"/>
                </a:lnTo>
                <a:lnTo>
                  <a:pt x="103" y="1012"/>
                </a:lnTo>
                <a:lnTo>
                  <a:pt x="108" y="1007"/>
                </a:lnTo>
                <a:lnTo>
                  <a:pt x="113" y="1002"/>
                </a:lnTo>
                <a:lnTo>
                  <a:pt x="118" y="997"/>
                </a:lnTo>
                <a:lnTo>
                  <a:pt x="123" y="992"/>
                </a:lnTo>
                <a:lnTo>
                  <a:pt x="128" y="987"/>
                </a:lnTo>
                <a:lnTo>
                  <a:pt x="133" y="983"/>
                </a:lnTo>
                <a:lnTo>
                  <a:pt x="138" y="978"/>
                </a:lnTo>
                <a:lnTo>
                  <a:pt x="142" y="973"/>
                </a:lnTo>
                <a:lnTo>
                  <a:pt x="147" y="968"/>
                </a:lnTo>
                <a:lnTo>
                  <a:pt x="152" y="963"/>
                </a:lnTo>
                <a:lnTo>
                  <a:pt x="157" y="958"/>
                </a:lnTo>
                <a:lnTo>
                  <a:pt x="162" y="953"/>
                </a:lnTo>
                <a:lnTo>
                  <a:pt x="167" y="948"/>
                </a:lnTo>
                <a:lnTo>
                  <a:pt x="167" y="943"/>
                </a:lnTo>
                <a:lnTo>
                  <a:pt x="172" y="938"/>
                </a:lnTo>
                <a:lnTo>
                  <a:pt x="177" y="933"/>
                </a:lnTo>
                <a:lnTo>
                  <a:pt x="182" y="929"/>
                </a:lnTo>
                <a:lnTo>
                  <a:pt x="187" y="924"/>
                </a:lnTo>
                <a:lnTo>
                  <a:pt x="192" y="919"/>
                </a:lnTo>
                <a:lnTo>
                  <a:pt x="197" y="914"/>
                </a:lnTo>
                <a:lnTo>
                  <a:pt x="201" y="909"/>
                </a:lnTo>
                <a:lnTo>
                  <a:pt x="201" y="904"/>
                </a:lnTo>
                <a:lnTo>
                  <a:pt x="206" y="899"/>
                </a:lnTo>
                <a:lnTo>
                  <a:pt x="211" y="894"/>
                </a:lnTo>
                <a:lnTo>
                  <a:pt x="216" y="889"/>
                </a:lnTo>
                <a:lnTo>
                  <a:pt x="221" y="884"/>
                </a:lnTo>
                <a:lnTo>
                  <a:pt x="226" y="879"/>
                </a:lnTo>
                <a:lnTo>
                  <a:pt x="231" y="875"/>
                </a:lnTo>
                <a:lnTo>
                  <a:pt x="236" y="870"/>
                </a:lnTo>
                <a:lnTo>
                  <a:pt x="241" y="865"/>
                </a:lnTo>
                <a:lnTo>
                  <a:pt x="241" y="860"/>
                </a:lnTo>
                <a:lnTo>
                  <a:pt x="246" y="855"/>
                </a:lnTo>
                <a:lnTo>
                  <a:pt x="251" y="850"/>
                </a:lnTo>
                <a:lnTo>
                  <a:pt x="255" y="845"/>
                </a:lnTo>
                <a:lnTo>
                  <a:pt x="260" y="840"/>
                </a:lnTo>
                <a:lnTo>
                  <a:pt x="260" y="835"/>
                </a:lnTo>
                <a:lnTo>
                  <a:pt x="265" y="830"/>
                </a:lnTo>
                <a:lnTo>
                  <a:pt x="270" y="825"/>
                </a:lnTo>
                <a:lnTo>
                  <a:pt x="275" y="820"/>
                </a:lnTo>
                <a:lnTo>
                  <a:pt x="275" y="816"/>
                </a:lnTo>
                <a:lnTo>
                  <a:pt x="280" y="811"/>
                </a:lnTo>
                <a:lnTo>
                  <a:pt x="285" y="806"/>
                </a:lnTo>
                <a:lnTo>
                  <a:pt x="290" y="801"/>
                </a:lnTo>
                <a:lnTo>
                  <a:pt x="290" y="796"/>
                </a:lnTo>
                <a:lnTo>
                  <a:pt x="295" y="791"/>
                </a:lnTo>
                <a:lnTo>
                  <a:pt x="300" y="786"/>
                </a:lnTo>
                <a:lnTo>
                  <a:pt x="305" y="781"/>
                </a:lnTo>
                <a:lnTo>
                  <a:pt x="305" y="776"/>
                </a:lnTo>
                <a:lnTo>
                  <a:pt x="309" y="771"/>
                </a:lnTo>
                <a:lnTo>
                  <a:pt x="314" y="766"/>
                </a:lnTo>
                <a:lnTo>
                  <a:pt x="319" y="762"/>
                </a:lnTo>
                <a:lnTo>
                  <a:pt x="319" y="757"/>
                </a:lnTo>
                <a:lnTo>
                  <a:pt x="324" y="752"/>
                </a:lnTo>
                <a:lnTo>
                  <a:pt x="329" y="747"/>
                </a:lnTo>
                <a:lnTo>
                  <a:pt x="329" y="742"/>
                </a:lnTo>
                <a:lnTo>
                  <a:pt x="334" y="737"/>
                </a:lnTo>
                <a:lnTo>
                  <a:pt x="339" y="732"/>
                </a:lnTo>
                <a:lnTo>
                  <a:pt x="339" y="727"/>
                </a:lnTo>
                <a:lnTo>
                  <a:pt x="344" y="722"/>
                </a:lnTo>
                <a:lnTo>
                  <a:pt x="349" y="717"/>
                </a:lnTo>
                <a:lnTo>
                  <a:pt x="354" y="712"/>
                </a:lnTo>
                <a:lnTo>
                  <a:pt x="354" y="707"/>
                </a:lnTo>
                <a:lnTo>
                  <a:pt x="359" y="703"/>
                </a:lnTo>
                <a:lnTo>
                  <a:pt x="363" y="698"/>
                </a:lnTo>
                <a:lnTo>
                  <a:pt x="363" y="693"/>
                </a:lnTo>
                <a:lnTo>
                  <a:pt x="368" y="688"/>
                </a:lnTo>
                <a:lnTo>
                  <a:pt x="373" y="683"/>
                </a:lnTo>
                <a:lnTo>
                  <a:pt x="373" y="678"/>
                </a:lnTo>
                <a:lnTo>
                  <a:pt x="378" y="673"/>
                </a:lnTo>
                <a:lnTo>
                  <a:pt x="378" y="668"/>
                </a:lnTo>
                <a:lnTo>
                  <a:pt x="383" y="663"/>
                </a:lnTo>
                <a:lnTo>
                  <a:pt x="388" y="658"/>
                </a:lnTo>
                <a:lnTo>
                  <a:pt x="388" y="653"/>
                </a:lnTo>
                <a:lnTo>
                  <a:pt x="393" y="649"/>
                </a:lnTo>
                <a:lnTo>
                  <a:pt x="398" y="644"/>
                </a:lnTo>
                <a:lnTo>
                  <a:pt x="398" y="639"/>
                </a:lnTo>
                <a:lnTo>
                  <a:pt x="403" y="634"/>
                </a:lnTo>
                <a:lnTo>
                  <a:pt x="408" y="629"/>
                </a:lnTo>
                <a:lnTo>
                  <a:pt x="408" y="624"/>
                </a:lnTo>
                <a:lnTo>
                  <a:pt x="413" y="619"/>
                </a:lnTo>
                <a:lnTo>
                  <a:pt x="413" y="614"/>
                </a:lnTo>
                <a:lnTo>
                  <a:pt x="417" y="609"/>
                </a:lnTo>
                <a:lnTo>
                  <a:pt x="422" y="604"/>
                </a:lnTo>
                <a:lnTo>
                  <a:pt x="422" y="599"/>
                </a:lnTo>
                <a:lnTo>
                  <a:pt x="427" y="595"/>
                </a:lnTo>
                <a:lnTo>
                  <a:pt x="432" y="590"/>
                </a:lnTo>
                <a:lnTo>
                  <a:pt x="432" y="585"/>
                </a:lnTo>
                <a:lnTo>
                  <a:pt x="437" y="580"/>
                </a:lnTo>
                <a:lnTo>
                  <a:pt x="437" y="575"/>
                </a:lnTo>
                <a:lnTo>
                  <a:pt x="442" y="570"/>
                </a:lnTo>
                <a:lnTo>
                  <a:pt x="442" y="565"/>
                </a:lnTo>
                <a:lnTo>
                  <a:pt x="447" y="560"/>
                </a:lnTo>
                <a:lnTo>
                  <a:pt x="452" y="555"/>
                </a:lnTo>
                <a:lnTo>
                  <a:pt x="452" y="550"/>
                </a:lnTo>
                <a:lnTo>
                  <a:pt x="457" y="545"/>
                </a:lnTo>
                <a:lnTo>
                  <a:pt x="457" y="540"/>
                </a:lnTo>
                <a:lnTo>
                  <a:pt x="462" y="536"/>
                </a:lnTo>
                <a:lnTo>
                  <a:pt x="467" y="531"/>
                </a:lnTo>
                <a:lnTo>
                  <a:pt x="467" y="526"/>
                </a:lnTo>
                <a:lnTo>
                  <a:pt x="472" y="521"/>
                </a:lnTo>
                <a:lnTo>
                  <a:pt x="472" y="516"/>
                </a:lnTo>
                <a:lnTo>
                  <a:pt x="476" y="511"/>
                </a:lnTo>
                <a:lnTo>
                  <a:pt x="476" y="506"/>
                </a:lnTo>
                <a:lnTo>
                  <a:pt x="481" y="501"/>
                </a:lnTo>
                <a:lnTo>
                  <a:pt x="481" y="496"/>
                </a:lnTo>
                <a:lnTo>
                  <a:pt x="486" y="491"/>
                </a:lnTo>
                <a:lnTo>
                  <a:pt x="491" y="486"/>
                </a:lnTo>
                <a:lnTo>
                  <a:pt x="491" y="482"/>
                </a:lnTo>
                <a:lnTo>
                  <a:pt x="496" y="477"/>
                </a:lnTo>
                <a:lnTo>
                  <a:pt x="496" y="472"/>
                </a:lnTo>
                <a:lnTo>
                  <a:pt x="501" y="467"/>
                </a:lnTo>
                <a:lnTo>
                  <a:pt x="501" y="462"/>
                </a:lnTo>
                <a:lnTo>
                  <a:pt x="506" y="457"/>
                </a:lnTo>
                <a:lnTo>
                  <a:pt x="506" y="452"/>
                </a:lnTo>
                <a:lnTo>
                  <a:pt x="511" y="447"/>
                </a:lnTo>
                <a:lnTo>
                  <a:pt x="511" y="442"/>
                </a:lnTo>
                <a:lnTo>
                  <a:pt x="516" y="437"/>
                </a:lnTo>
                <a:lnTo>
                  <a:pt x="521" y="432"/>
                </a:lnTo>
                <a:lnTo>
                  <a:pt x="521" y="428"/>
                </a:lnTo>
                <a:lnTo>
                  <a:pt x="526" y="423"/>
                </a:lnTo>
                <a:lnTo>
                  <a:pt x="526" y="418"/>
                </a:lnTo>
                <a:lnTo>
                  <a:pt x="530" y="413"/>
                </a:lnTo>
                <a:lnTo>
                  <a:pt x="535" y="408"/>
                </a:lnTo>
                <a:lnTo>
                  <a:pt x="535" y="403"/>
                </a:lnTo>
                <a:lnTo>
                  <a:pt x="540" y="398"/>
                </a:lnTo>
                <a:lnTo>
                  <a:pt x="540" y="393"/>
                </a:lnTo>
                <a:lnTo>
                  <a:pt x="545" y="388"/>
                </a:lnTo>
                <a:lnTo>
                  <a:pt x="545" y="383"/>
                </a:lnTo>
                <a:lnTo>
                  <a:pt x="550" y="378"/>
                </a:lnTo>
                <a:lnTo>
                  <a:pt x="550" y="373"/>
                </a:lnTo>
                <a:lnTo>
                  <a:pt x="555" y="369"/>
                </a:lnTo>
                <a:lnTo>
                  <a:pt x="555" y="364"/>
                </a:lnTo>
                <a:lnTo>
                  <a:pt x="560" y="359"/>
                </a:lnTo>
                <a:lnTo>
                  <a:pt x="565" y="354"/>
                </a:lnTo>
                <a:lnTo>
                  <a:pt x="565" y="349"/>
                </a:lnTo>
                <a:lnTo>
                  <a:pt x="570" y="344"/>
                </a:lnTo>
                <a:lnTo>
                  <a:pt x="570" y="339"/>
                </a:lnTo>
                <a:lnTo>
                  <a:pt x="575" y="334"/>
                </a:lnTo>
                <a:lnTo>
                  <a:pt x="575" y="329"/>
                </a:lnTo>
                <a:lnTo>
                  <a:pt x="580" y="324"/>
                </a:lnTo>
                <a:lnTo>
                  <a:pt x="580" y="319"/>
                </a:lnTo>
                <a:lnTo>
                  <a:pt x="584" y="315"/>
                </a:lnTo>
                <a:lnTo>
                  <a:pt x="589" y="310"/>
                </a:lnTo>
                <a:lnTo>
                  <a:pt x="589" y="305"/>
                </a:lnTo>
                <a:lnTo>
                  <a:pt x="594" y="300"/>
                </a:lnTo>
                <a:lnTo>
                  <a:pt x="594" y="295"/>
                </a:lnTo>
                <a:lnTo>
                  <a:pt x="599" y="290"/>
                </a:lnTo>
                <a:lnTo>
                  <a:pt x="604" y="285"/>
                </a:lnTo>
                <a:lnTo>
                  <a:pt x="604" y="280"/>
                </a:lnTo>
                <a:lnTo>
                  <a:pt x="609" y="275"/>
                </a:lnTo>
                <a:lnTo>
                  <a:pt x="609" y="270"/>
                </a:lnTo>
                <a:lnTo>
                  <a:pt x="614" y="265"/>
                </a:lnTo>
                <a:lnTo>
                  <a:pt x="619" y="261"/>
                </a:lnTo>
                <a:lnTo>
                  <a:pt x="619" y="256"/>
                </a:lnTo>
                <a:lnTo>
                  <a:pt x="624" y="251"/>
                </a:lnTo>
                <a:lnTo>
                  <a:pt x="629" y="246"/>
                </a:lnTo>
                <a:lnTo>
                  <a:pt x="629" y="241"/>
                </a:lnTo>
                <a:lnTo>
                  <a:pt x="634" y="236"/>
                </a:lnTo>
                <a:lnTo>
                  <a:pt x="638" y="231"/>
                </a:lnTo>
                <a:lnTo>
                  <a:pt x="638" y="226"/>
                </a:lnTo>
                <a:lnTo>
                  <a:pt x="643" y="221"/>
                </a:lnTo>
                <a:lnTo>
                  <a:pt x="648" y="216"/>
                </a:lnTo>
                <a:lnTo>
                  <a:pt x="648" y="211"/>
                </a:lnTo>
                <a:lnTo>
                  <a:pt x="653" y="206"/>
                </a:lnTo>
                <a:lnTo>
                  <a:pt x="658" y="202"/>
                </a:lnTo>
                <a:lnTo>
                  <a:pt x="658" y="197"/>
                </a:lnTo>
                <a:lnTo>
                  <a:pt x="663" y="192"/>
                </a:lnTo>
                <a:lnTo>
                  <a:pt x="668" y="187"/>
                </a:lnTo>
                <a:lnTo>
                  <a:pt x="673" y="182"/>
                </a:lnTo>
                <a:lnTo>
                  <a:pt x="673" y="177"/>
                </a:lnTo>
                <a:lnTo>
                  <a:pt x="678" y="172"/>
                </a:lnTo>
                <a:lnTo>
                  <a:pt x="683" y="167"/>
                </a:lnTo>
                <a:lnTo>
                  <a:pt x="688" y="162"/>
                </a:lnTo>
                <a:lnTo>
                  <a:pt x="688" y="157"/>
                </a:lnTo>
                <a:lnTo>
                  <a:pt x="692" y="152"/>
                </a:lnTo>
                <a:lnTo>
                  <a:pt x="697" y="148"/>
                </a:lnTo>
                <a:lnTo>
                  <a:pt x="702" y="143"/>
                </a:lnTo>
                <a:lnTo>
                  <a:pt x="707" y="138"/>
                </a:lnTo>
                <a:lnTo>
                  <a:pt x="712" y="133"/>
                </a:lnTo>
                <a:lnTo>
                  <a:pt x="717" y="128"/>
                </a:lnTo>
                <a:lnTo>
                  <a:pt x="717" y="123"/>
                </a:lnTo>
                <a:lnTo>
                  <a:pt x="722" y="118"/>
                </a:lnTo>
                <a:lnTo>
                  <a:pt x="727" y="113"/>
                </a:lnTo>
                <a:lnTo>
                  <a:pt x="732" y="108"/>
                </a:lnTo>
                <a:lnTo>
                  <a:pt x="737" y="103"/>
                </a:lnTo>
                <a:lnTo>
                  <a:pt x="742" y="98"/>
                </a:lnTo>
                <a:lnTo>
                  <a:pt x="747" y="94"/>
                </a:lnTo>
                <a:lnTo>
                  <a:pt x="751" y="89"/>
                </a:lnTo>
                <a:lnTo>
                  <a:pt x="756" y="84"/>
                </a:lnTo>
                <a:lnTo>
                  <a:pt x="761" y="79"/>
                </a:lnTo>
                <a:lnTo>
                  <a:pt x="766" y="74"/>
                </a:lnTo>
                <a:lnTo>
                  <a:pt x="771" y="69"/>
                </a:lnTo>
                <a:lnTo>
                  <a:pt x="776" y="64"/>
                </a:lnTo>
                <a:lnTo>
                  <a:pt x="781" y="59"/>
                </a:lnTo>
                <a:lnTo>
                  <a:pt x="786" y="59"/>
                </a:lnTo>
                <a:lnTo>
                  <a:pt x="791" y="54"/>
                </a:lnTo>
                <a:lnTo>
                  <a:pt x="796" y="49"/>
                </a:lnTo>
                <a:lnTo>
                  <a:pt x="801" y="44"/>
                </a:lnTo>
                <a:lnTo>
                  <a:pt x="805" y="44"/>
                </a:lnTo>
                <a:lnTo>
                  <a:pt x="810" y="39"/>
                </a:lnTo>
                <a:lnTo>
                  <a:pt x="815" y="35"/>
                </a:lnTo>
                <a:lnTo>
                  <a:pt x="820" y="35"/>
                </a:lnTo>
                <a:lnTo>
                  <a:pt x="825" y="30"/>
                </a:lnTo>
                <a:lnTo>
                  <a:pt x="830" y="30"/>
                </a:lnTo>
                <a:lnTo>
                  <a:pt x="835" y="25"/>
                </a:lnTo>
                <a:lnTo>
                  <a:pt x="840" y="20"/>
                </a:lnTo>
                <a:lnTo>
                  <a:pt x="845" y="20"/>
                </a:lnTo>
                <a:lnTo>
                  <a:pt x="850" y="20"/>
                </a:lnTo>
                <a:lnTo>
                  <a:pt x="855" y="15"/>
                </a:lnTo>
                <a:lnTo>
                  <a:pt x="859" y="15"/>
                </a:lnTo>
                <a:lnTo>
                  <a:pt x="864" y="10"/>
                </a:lnTo>
                <a:lnTo>
                  <a:pt x="869" y="10"/>
                </a:lnTo>
                <a:lnTo>
                  <a:pt x="874" y="10"/>
                </a:lnTo>
                <a:lnTo>
                  <a:pt x="879" y="5"/>
                </a:lnTo>
                <a:lnTo>
                  <a:pt x="884" y="5"/>
                </a:lnTo>
                <a:lnTo>
                  <a:pt x="889" y="5"/>
                </a:lnTo>
                <a:lnTo>
                  <a:pt x="894" y="0"/>
                </a:lnTo>
                <a:lnTo>
                  <a:pt x="899" y="0"/>
                </a:lnTo>
                <a:lnTo>
                  <a:pt x="904" y="0"/>
                </a:lnTo>
                <a:lnTo>
                  <a:pt x="909" y="0"/>
                </a:lnTo>
                <a:lnTo>
                  <a:pt x="913" y="0"/>
                </a:lnTo>
                <a:lnTo>
                  <a:pt x="918" y="0"/>
                </a:lnTo>
                <a:lnTo>
                  <a:pt x="923" y="0"/>
                </a:lnTo>
                <a:lnTo>
                  <a:pt x="928" y="0"/>
                </a:lnTo>
                <a:lnTo>
                  <a:pt x="933" y="0"/>
                </a:lnTo>
                <a:lnTo>
                  <a:pt x="938" y="5"/>
                </a:lnTo>
                <a:lnTo>
                  <a:pt x="943" y="5"/>
                </a:lnTo>
                <a:lnTo>
                  <a:pt x="948" y="5"/>
                </a:lnTo>
                <a:lnTo>
                  <a:pt x="953" y="10"/>
                </a:lnTo>
                <a:lnTo>
                  <a:pt x="958" y="10"/>
                </a:lnTo>
                <a:lnTo>
                  <a:pt x="963" y="10"/>
                </a:lnTo>
                <a:lnTo>
                  <a:pt x="967" y="15"/>
                </a:lnTo>
                <a:lnTo>
                  <a:pt x="972" y="15"/>
                </a:lnTo>
                <a:lnTo>
                  <a:pt x="977" y="20"/>
                </a:lnTo>
                <a:lnTo>
                  <a:pt x="982" y="20"/>
                </a:lnTo>
                <a:lnTo>
                  <a:pt x="987" y="25"/>
                </a:lnTo>
                <a:lnTo>
                  <a:pt x="992" y="25"/>
                </a:lnTo>
                <a:lnTo>
                  <a:pt x="997" y="30"/>
                </a:lnTo>
                <a:lnTo>
                  <a:pt x="1002" y="30"/>
                </a:lnTo>
                <a:lnTo>
                  <a:pt x="1007" y="35"/>
                </a:lnTo>
                <a:lnTo>
                  <a:pt x="1012" y="39"/>
                </a:lnTo>
                <a:lnTo>
                  <a:pt x="1017" y="39"/>
                </a:lnTo>
                <a:lnTo>
                  <a:pt x="1022" y="44"/>
                </a:lnTo>
                <a:lnTo>
                  <a:pt x="1026" y="49"/>
                </a:lnTo>
                <a:lnTo>
                  <a:pt x="1031" y="49"/>
                </a:lnTo>
                <a:lnTo>
                  <a:pt x="1036" y="54"/>
                </a:lnTo>
                <a:lnTo>
                  <a:pt x="1041" y="59"/>
                </a:lnTo>
                <a:lnTo>
                  <a:pt x="1046" y="64"/>
                </a:lnTo>
                <a:lnTo>
                  <a:pt x="1051" y="69"/>
                </a:lnTo>
                <a:lnTo>
                  <a:pt x="1056" y="74"/>
                </a:lnTo>
                <a:lnTo>
                  <a:pt x="1061" y="74"/>
                </a:lnTo>
                <a:lnTo>
                  <a:pt x="1066" y="79"/>
                </a:lnTo>
                <a:lnTo>
                  <a:pt x="1071" y="84"/>
                </a:lnTo>
                <a:lnTo>
                  <a:pt x="1076" y="89"/>
                </a:lnTo>
                <a:lnTo>
                  <a:pt x="1080" y="94"/>
                </a:lnTo>
                <a:lnTo>
                  <a:pt x="1085" y="98"/>
                </a:lnTo>
                <a:lnTo>
                  <a:pt x="1090" y="103"/>
                </a:lnTo>
                <a:lnTo>
                  <a:pt x="1095" y="108"/>
                </a:lnTo>
                <a:lnTo>
                  <a:pt x="1100" y="113"/>
                </a:lnTo>
                <a:lnTo>
                  <a:pt x="1105" y="118"/>
                </a:lnTo>
                <a:lnTo>
                  <a:pt x="1110" y="123"/>
                </a:lnTo>
                <a:lnTo>
                  <a:pt x="1115" y="128"/>
                </a:lnTo>
                <a:lnTo>
                  <a:pt x="1120" y="133"/>
                </a:lnTo>
                <a:lnTo>
                  <a:pt x="1120" y="138"/>
                </a:lnTo>
                <a:lnTo>
                  <a:pt x="1125" y="143"/>
                </a:lnTo>
                <a:lnTo>
                  <a:pt x="1130" y="148"/>
                </a:lnTo>
                <a:lnTo>
                  <a:pt x="1134" y="152"/>
                </a:lnTo>
                <a:lnTo>
                  <a:pt x="1139" y="157"/>
                </a:lnTo>
                <a:lnTo>
                  <a:pt x="1144" y="162"/>
                </a:lnTo>
                <a:lnTo>
                  <a:pt x="1144" y="167"/>
                </a:lnTo>
                <a:lnTo>
                  <a:pt x="1149" y="172"/>
                </a:lnTo>
                <a:lnTo>
                  <a:pt x="1154" y="177"/>
                </a:lnTo>
                <a:lnTo>
                  <a:pt x="1159" y="182"/>
                </a:lnTo>
                <a:lnTo>
                  <a:pt x="1159" y="187"/>
                </a:lnTo>
                <a:lnTo>
                  <a:pt x="1164" y="192"/>
                </a:lnTo>
                <a:lnTo>
                  <a:pt x="1169" y="197"/>
                </a:lnTo>
                <a:lnTo>
                  <a:pt x="1174" y="202"/>
                </a:lnTo>
                <a:lnTo>
                  <a:pt x="1179" y="206"/>
                </a:lnTo>
                <a:lnTo>
                  <a:pt x="1179" y="211"/>
                </a:lnTo>
                <a:lnTo>
                  <a:pt x="1184" y="216"/>
                </a:lnTo>
                <a:lnTo>
                  <a:pt x="1188" y="221"/>
                </a:lnTo>
                <a:lnTo>
                  <a:pt x="1188" y="226"/>
                </a:lnTo>
                <a:lnTo>
                  <a:pt x="1193" y="231"/>
                </a:lnTo>
                <a:lnTo>
                  <a:pt x="1198" y="236"/>
                </a:lnTo>
                <a:lnTo>
                  <a:pt x="1198" y="241"/>
                </a:lnTo>
                <a:lnTo>
                  <a:pt x="1203" y="246"/>
                </a:lnTo>
                <a:lnTo>
                  <a:pt x="1208" y="251"/>
                </a:lnTo>
                <a:lnTo>
                  <a:pt x="1208" y="256"/>
                </a:lnTo>
                <a:lnTo>
                  <a:pt x="1213" y="261"/>
                </a:lnTo>
                <a:lnTo>
                  <a:pt x="1218" y="265"/>
                </a:lnTo>
                <a:lnTo>
                  <a:pt x="1218" y="270"/>
                </a:lnTo>
                <a:lnTo>
                  <a:pt x="1223" y="275"/>
                </a:lnTo>
                <a:lnTo>
                  <a:pt x="1223" y="280"/>
                </a:lnTo>
                <a:lnTo>
                  <a:pt x="1228" y="285"/>
                </a:lnTo>
                <a:lnTo>
                  <a:pt x="1233" y="290"/>
                </a:lnTo>
                <a:lnTo>
                  <a:pt x="1233" y="295"/>
                </a:lnTo>
                <a:lnTo>
                  <a:pt x="1238" y="300"/>
                </a:lnTo>
                <a:lnTo>
                  <a:pt x="1238" y="305"/>
                </a:lnTo>
                <a:lnTo>
                  <a:pt x="1242" y="310"/>
                </a:lnTo>
                <a:lnTo>
                  <a:pt x="1242" y="315"/>
                </a:lnTo>
                <a:lnTo>
                  <a:pt x="1247" y="319"/>
                </a:lnTo>
                <a:lnTo>
                  <a:pt x="1252" y="324"/>
                </a:lnTo>
                <a:lnTo>
                  <a:pt x="1252" y="329"/>
                </a:lnTo>
                <a:lnTo>
                  <a:pt x="1257" y="334"/>
                </a:lnTo>
                <a:lnTo>
                  <a:pt x="1257" y="339"/>
                </a:lnTo>
                <a:lnTo>
                  <a:pt x="1262" y="344"/>
                </a:lnTo>
                <a:lnTo>
                  <a:pt x="1262" y="349"/>
                </a:lnTo>
                <a:lnTo>
                  <a:pt x="1267" y="354"/>
                </a:lnTo>
                <a:lnTo>
                  <a:pt x="1272" y="359"/>
                </a:lnTo>
                <a:lnTo>
                  <a:pt x="1272" y="364"/>
                </a:lnTo>
                <a:lnTo>
                  <a:pt x="1277" y="369"/>
                </a:lnTo>
                <a:lnTo>
                  <a:pt x="1277" y="373"/>
                </a:lnTo>
                <a:lnTo>
                  <a:pt x="1282" y="378"/>
                </a:lnTo>
                <a:lnTo>
                  <a:pt x="1282" y="383"/>
                </a:lnTo>
                <a:lnTo>
                  <a:pt x="1287" y="388"/>
                </a:lnTo>
                <a:lnTo>
                  <a:pt x="1287" y="393"/>
                </a:lnTo>
                <a:lnTo>
                  <a:pt x="1292" y="398"/>
                </a:lnTo>
                <a:lnTo>
                  <a:pt x="1292" y="403"/>
                </a:lnTo>
                <a:lnTo>
                  <a:pt x="1297" y="408"/>
                </a:lnTo>
                <a:lnTo>
                  <a:pt x="1297" y="413"/>
                </a:lnTo>
                <a:lnTo>
                  <a:pt x="1301" y="418"/>
                </a:lnTo>
                <a:lnTo>
                  <a:pt x="1301" y="423"/>
                </a:lnTo>
                <a:lnTo>
                  <a:pt x="1306" y="428"/>
                </a:lnTo>
                <a:lnTo>
                  <a:pt x="1306" y="432"/>
                </a:lnTo>
                <a:lnTo>
                  <a:pt x="1311" y="437"/>
                </a:lnTo>
                <a:lnTo>
                  <a:pt x="1311" y="442"/>
                </a:lnTo>
                <a:lnTo>
                  <a:pt x="1316" y="447"/>
                </a:lnTo>
                <a:lnTo>
                  <a:pt x="1321" y="452"/>
                </a:lnTo>
                <a:lnTo>
                  <a:pt x="1321" y="457"/>
                </a:lnTo>
                <a:lnTo>
                  <a:pt x="1326" y="462"/>
                </a:lnTo>
                <a:lnTo>
                  <a:pt x="1326" y="467"/>
                </a:lnTo>
                <a:lnTo>
                  <a:pt x="1331" y="472"/>
                </a:lnTo>
                <a:lnTo>
                  <a:pt x="1331" y="477"/>
                </a:lnTo>
                <a:lnTo>
                  <a:pt x="1336" y="482"/>
                </a:lnTo>
                <a:lnTo>
                  <a:pt x="1336" y="486"/>
                </a:lnTo>
                <a:lnTo>
                  <a:pt x="1341" y="491"/>
                </a:lnTo>
                <a:lnTo>
                  <a:pt x="1341" y="496"/>
                </a:lnTo>
                <a:lnTo>
                  <a:pt x="1346" y="501"/>
                </a:lnTo>
                <a:lnTo>
                  <a:pt x="1351" y="506"/>
                </a:lnTo>
                <a:lnTo>
                  <a:pt x="1351" y="511"/>
                </a:lnTo>
                <a:lnTo>
                  <a:pt x="1355" y="516"/>
                </a:lnTo>
                <a:lnTo>
                  <a:pt x="1355" y="521"/>
                </a:lnTo>
                <a:lnTo>
                  <a:pt x="1360" y="526"/>
                </a:lnTo>
                <a:lnTo>
                  <a:pt x="1360" y="531"/>
                </a:lnTo>
                <a:lnTo>
                  <a:pt x="1365" y="536"/>
                </a:lnTo>
                <a:lnTo>
                  <a:pt x="1370" y="540"/>
                </a:lnTo>
                <a:lnTo>
                  <a:pt x="1370" y="545"/>
                </a:lnTo>
                <a:lnTo>
                  <a:pt x="1375" y="550"/>
                </a:lnTo>
                <a:lnTo>
                  <a:pt x="1375" y="555"/>
                </a:lnTo>
                <a:lnTo>
                  <a:pt x="1380" y="560"/>
                </a:lnTo>
                <a:lnTo>
                  <a:pt x="1385" y="565"/>
                </a:lnTo>
                <a:lnTo>
                  <a:pt x="1385" y="570"/>
                </a:lnTo>
                <a:lnTo>
                  <a:pt x="1390" y="575"/>
                </a:lnTo>
                <a:lnTo>
                  <a:pt x="1390" y="580"/>
                </a:lnTo>
                <a:lnTo>
                  <a:pt x="1395" y="585"/>
                </a:lnTo>
                <a:lnTo>
                  <a:pt x="1400" y="590"/>
                </a:lnTo>
                <a:lnTo>
                  <a:pt x="1400" y="595"/>
                </a:lnTo>
                <a:lnTo>
                  <a:pt x="1405" y="599"/>
                </a:lnTo>
                <a:lnTo>
                  <a:pt x="1405" y="604"/>
                </a:lnTo>
                <a:lnTo>
                  <a:pt x="1409" y="609"/>
                </a:lnTo>
                <a:lnTo>
                  <a:pt x="1414" y="614"/>
                </a:lnTo>
                <a:lnTo>
                  <a:pt x="1414" y="619"/>
                </a:lnTo>
                <a:lnTo>
                  <a:pt x="1419" y="624"/>
                </a:lnTo>
                <a:lnTo>
                  <a:pt x="1419" y="629"/>
                </a:lnTo>
                <a:lnTo>
                  <a:pt x="1424" y="634"/>
                </a:lnTo>
                <a:lnTo>
                  <a:pt x="1429" y="639"/>
                </a:lnTo>
                <a:lnTo>
                  <a:pt x="1429" y="644"/>
                </a:lnTo>
                <a:lnTo>
                  <a:pt x="1434" y="649"/>
                </a:lnTo>
                <a:lnTo>
                  <a:pt x="1439" y="653"/>
                </a:lnTo>
                <a:lnTo>
                  <a:pt x="1439" y="658"/>
                </a:lnTo>
                <a:lnTo>
                  <a:pt x="1444" y="663"/>
                </a:lnTo>
                <a:lnTo>
                  <a:pt x="1449" y="668"/>
                </a:lnTo>
                <a:lnTo>
                  <a:pt x="1449" y="673"/>
                </a:lnTo>
                <a:lnTo>
                  <a:pt x="1454" y="678"/>
                </a:lnTo>
                <a:lnTo>
                  <a:pt x="1459" y="683"/>
                </a:lnTo>
                <a:lnTo>
                  <a:pt x="1459" y="688"/>
                </a:lnTo>
                <a:lnTo>
                  <a:pt x="1463" y="693"/>
                </a:lnTo>
                <a:lnTo>
                  <a:pt x="1468" y="698"/>
                </a:lnTo>
                <a:lnTo>
                  <a:pt x="1468" y="703"/>
                </a:lnTo>
                <a:lnTo>
                  <a:pt x="1473" y="707"/>
                </a:lnTo>
                <a:lnTo>
                  <a:pt x="1478" y="712"/>
                </a:lnTo>
                <a:lnTo>
                  <a:pt x="1483" y="717"/>
                </a:lnTo>
                <a:lnTo>
                  <a:pt x="1483" y="722"/>
                </a:lnTo>
                <a:lnTo>
                  <a:pt x="1488" y="727"/>
                </a:lnTo>
                <a:lnTo>
                  <a:pt x="1493" y="732"/>
                </a:lnTo>
                <a:lnTo>
                  <a:pt x="1498" y="737"/>
                </a:lnTo>
                <a:lnTo>
                  <a:pt x="1498" y="742"/>
                </a:lnTo>
                <a:lnTo>
                  <a:pt x="1503" y="747"/>
                </a:lnTo>
                <a:lnTo>
                  <a:pt x="1508" y="752"/>
                </a:lnTo>
                <a:lnTo>
                  <a:pt x="1508" y="757"/>
                </a:lnTo>
                <a:lnTo>
                  <a:pt x="1513" y="762"/>
                </a:lnTo>
                <a:lnTo>
                  <a:pt x="1517" y="766"/>
                </a:lnTo>
                <a:lnTo>
                  <a:pt x="1522" y="771"/>
                </a:lnTo>
                <a:lnTo>
                  <a:pt x="1522" y="776"/>
                </a:lnTo>
                <a:lnTo>
                  <a:pt x="1527" y="781"/>
                </a:lnTo>
                <a:lnTo>
                  <a:pt x="1532" y="786"/>
                </a:lnTo>
                <a:lnTo>
                  <a:pt x="1532" y="791"/>
                </a:lnTo>
                <a:lnTo>
                  <a:pt x="1537" y="796"/>
                </a:lnTo>
                <a:lnTo>
                  <a:pt x="1542" y="801"/>
                </a:lnTo>
                <a:lnTo>
                  <a:pt x="1547" y="806"/>
                </a:lnTo>
                <a:lnTo>
                  <a:pt x="1547" y="811"/>
                </a:lnTo>
                <a:lnTo>
                  <a:pt x="1552" y="816"/>
                </a:lnTo>
                <a:lnTo>
                  <a:pt x="1557" y="820"/>
                </a:lnTo>
                <a:lnTo>
                  <a:pt x="1562" y="825"/>
                </a:lnTo>
                <a:lnTo>
                  <a:pt x="1567" y="830"/>
                </a:lnTo>
                <a:lnTo>
                  <a:pt x="1567" y="835"/>
                </a:lnTo>
                <a:lnTo>
                  <a:pt x="1572" y="840"/>
                </a:lnTo>
                <a:lnTo>
                  <a:pt x="1576" y="845"/>
                </a:lnTo>
                <a:lnTo>
                  <a:pt x="1581" y="850"/>
                </a:lnTo>
                <a:lnTo>
                  <a:pt x="1581" y="855"/>
                </a:lnTo>
                <a:lnTo>
                  <a:pt x="1586" y="860"/>
                </a:lnTo>
                <a:lnTo>
                  <a:pt x="1591" y="865"/>
                </a:lnTo>
                <a:lnTo>
                  <a:pt x="1596" y="870"/>
                </a:lnTo>
                <a:lnTo>
                  <a:pt x="1601" y="875"/>
                </a:lnTo>
                <a:lnTo>
                  <a:pt x="1606" y="879"/>
                </a:lnTo>
                <a:lnTo>
                  <a:pt x="1606" y="884"/>
                </a:lnTo>
                <a:lnTo>
                  <a:pt x="1611" y="889"/>
                </a:lnTo>
                <a:lnTo>
                  <a:pt x="1616" y="894"/>
                </a:lnTo>
                <a:lnTo>
                  <a:pt x="1621" y="899"/>
                </a:lnTo>
                <a:lnTo>
                  <a:pt x="1626" y="904"/>
                </a:lnTo>
                <a:lnTo>
                  <a:pt x="1630" y="909"/>
                </a:lnTo>
                <a:lnTo>
                  <a:pt x="1630" y="914"/>
                </a:lnTo>
                <a:lnTo>
                  <a:pt x="1635" y="919"/>
                </a:lnTo>
                <a:lnTo>
                  <a:pt x="1640" y="924"/>
                </a:lnTo>
                <a:lnTo>
                  <a:pt x="1645" y="929"/>
                </a:lnTo>
                <a:lnTo>
                  <a:pt x="1650" y="933"/>
                </a:lnTo>
                <a:lnTo>
                  <a:pt x="1655" y="938"/>
                </a:lnTo>
                <a:lnTo>
                  <a:pt x="1660" y="943"/>
                </a:lnTo>
                <a:lnTo>
                  <a:pt x="1665" y="948"/>
                </a:lnTo>
                <a:lnTo>
                  <a:pt x="1670" y="953"/>
                </a:lnTo>
                <a:lnTo>
                  <a:pt x="1670" y="958"/>
                </a:lnTo>
                <a:lnTo>
                  <a:pt x="1675" y="963"/>
                </a:lnTo>
                <a:lnTo>
                  <a:pt x="1680" y="968"/>
                </a:lnTo>
                <a:lnTo>
                  <a:pt x="1684" y="973"/>
                </a:lnTo>
                <a:lnTo>
                  <a:pt x="1689" y="978"/>
                </a:lnTo>
                <a:lnTo>
                  <a:pt x="1694" y="983"/>
                </a:lnTo>
                <a:lnTo>
                  <a:pt x="1699" y="987"/>
                </a:lnTo>
                <a:lnTo>
                  <a:pt x="1704" y="992"/>
                </a:lnTo>
                <a:lnTo>
                  <a:pt x="1709" y="997"/>
                </a:lnTo>
                <a:lnTo>
                  <a:pt x="1714" y="1002"/>
                </a:lnTo>
                <a:lnTo>
                  <a:pt x="1719" y="1007"/>
                </a:lnTo>
                <a:lnTo>
                  <a:pt x="1724" y="1012"/>
                </a:lnTo>
                <a:lnTo>
                  <a:pt x="1729" y="1017"/>
                </a:lnTo>
                <a:lnTo>
                  <a:pt x="1734" y="1022"/>
                </a:lnTo>
                <a:lnTo>
                  <a:pt x="1738" y="1027"/>
                </a:lnTo>
                <a:lnTo>
                  <a:pt x="1743" y="1032"/>
                </a:lnTo>
                <a:lnTo>
                  <a:pt x="1748" y="1037"/>
                </a:lnTo>
                <a:lnTo>
                  <a:pt x="1753" y="1042"/>
                </a:lnTo>
                <a:lnTo>
                  <a:pt x="1758" y="1046"/>
                </a:lnTo>
                <a:lnTo>
                  <a:pt x="1763" y="1051"/>
                </a:lnTo>
                <a:lnTo>
                  <a:pt x="1768" y="1056"/>
                </a:lnTo>
                <a:lnTo>
                  <a:pt x="1773" y="1061"/>
                </a:lnTo>
                <a:lnTo>
                  <a:pt x="1778" y="1066"/>
                </a:lnTo>
                <a:lnTo>
                  <a:pt x="1783" y="1071"/>
                </a:lnTo>
                <a:lnTo>
                  <a:pt x="1788" y="1076"/>
                </a:lnTo>
                <a:lnTo>
                  <a:pt x="1792" y="1081"/>
                </a:lnTo>
                <a:lnTo>
                  <a:pt x="1797" y="1081"/>
                </a:lnTo>
                <a:lnTo>
                  <a:pt x="1802" y="1086"/>
                </a:lnTo>
                <a:lnTo>
                  <a:pt x="1807" y="1091"/>
                </a:lnTo>
                <a:lnTo>
                  <a:pt x="1812" y="1096"/>
                </a:lnTo>
                <a:lnTo>
                  <a:pt x="1817" y="1100"/>
                </a:lnTo>
                <a:lnTo>
                  <a:pt x="1822" y="1105"/>
                </a:lnTo>
                <a:lnTo>
                  <a:pt x="1827" y="1110"/>
                </a:lnTo>
                <a:lnTo>
                  <a:pt x="1832" y="1115"/>
                </a:lnTo>
                <a:lnTo>
                  <a:pt x="1837" y="1120"/>
                </a:lnTo>
                <a:lnTo>
                  <a:pt x="1842" y="1120"/>
                </a:lnTo>
                <a:lnTo>
                  <a:pt x="1847" y="1125"/>
                </a:lnTo>
                <a:lnTo>
                  <a:pt x="1851" y="1130"/>
                </a:lnTo>
                <a:lnTo>
                  <a:pt x="1856" y="1135"/>
                </a:lnTo>
              </a:path>
            </a:pathLst>
          </a:custGeom>
          <a:noFill/>
          <a:ln w="38100">
            <a:solidFill>
              <a:srgbClr val="5B98D2"/>
            </a:solidFill>
            <a:round/>
            <a:headEnd/>
            <a:tailEnd/>
          </a:ln>
        </p:spPr>
        <p:txBody>
          <a:bodyPr/>
          <a:lstStyle/>
          <a:p>
            <a:pPr>
              <a:defRPr/>
            </a:pPr>
            <a:endParaRPr lang="en-US">
              <a:ln>
                <a:solidFill>
                  <a:srgbClr val="5B98D2"/>
                </a:solidFill>
              </a:ln>
              <a:solidFill>
                <a:srgbClr val="5B98D2"/>
              </a:solidFill>
              <a:latin typeface="Trebuchet MS" charset="0"/>
              <a:ea typeface="ＭＳ Ｐゴシック" charset="0"/>
              <a:cs typeface="ＭＳ Ｐゴシック" charset="0"/>
            </a:endParaRPr>
          </a:p>
        </p:txBody>
      </p:sp>
      <p:sp>
        <p:nvSpPr>
          <p:cNvPr id="22547" name="Text Box 35">
            <a:extLst>
              <a:ext uri="{FF2B5EF4-FFF2-40B4-BE49-F238E27FC236}">
                <a16:creationId xmlns:a16="http://schemas.microsoft.com/office/drawing/2014/main" id="{E62261BD-5B8E-49FB-948D-568422AE538B}"/>
              </a:ext>
            </a:extLst>
          </p:cNvPr>
          <p:cNvSpPr txBox="1">
            <a:spLocks noChangeArrowheads="1"/>
          </p:cNvSpPr>
          <p:nvPr/>
        </p:nvSpPr>
        <p:spPr bwMode="auto">
          <a:xfrm>
            <a:off x="6827838" y="4419600"/>
            <a:ext cx="168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b="1"/>
              <a:t>Quantum well</a:t>
            </a:r>
          </a:p>
        </p:txBody>
      </p:sp>
      <p:sp>
        <p:nvSpPr>
          <p:cNvPr id="22548" name="TextBox 2">
            <a:extLst>
              <a:ext uri="{FF2B5EF4-FFF2-40B4-BE49-F238E27FC236}">
                <a16:creationId xmlns:a16="http://schemas.microsoft.com/office/drawing/2014/main" id="{71B13995-981C-40E4-AF9D-7EB36877AABC}"/>
              </a:ext>
            </a:extLst>
          </p:cNvPr>
          <p:cNvSpPr txBox="1">
            <a:spLocks noChangeArrowheads="1"/>
          </p:cNvSpPr>
          <p:nvPr/>
        </p:nvSpPr>
        <p:spPr bwMode="auto">
          <a:xfrm>
            <a:off x="9372600" y="48768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v2</a:t>
            </a:r>
          </a:p>
        </p:txBody>
      </p:sp>
      <p:sp>
        <p:nvSpPr>
          <p:cNvPr id="22549" name="TextBox 47">
            <a:extLst>
              <a:ext uri="{FF2B5EF4-FFF2-40B4-BE49-F238E27FC236}">
                <a16:creationId xmlns:a16="http://schemas.microsoft.com/office/drawing/2014/main" id="{17732129-7E4B-42F0-B9F9-9CC7F88FEB6F}"/>
              </a:ext>
            </a:extLst>
          </p:cNvPr>
          <p:cNvSpPr txBox="1">
            <a:spLocks noChangeArrowheads="1"/>
          </p:cNvSpPr>
          <p:nvPr/>
        </p:nvSpPr>
        <p:spPr bwMode="auto">
          <a:xfrm>
            <a:off x="9372600" y="52578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v1</a:t>
            </a:r>
          </a:p>
        </p:txBody>
      </p:sp>
      <p:sp>
        <p:nvSpPr>
          <p:cNvPr id="22550" name="TextBox 48">
            <a:extLst>
              <a:ext uri="{FF2B5EF4-FFF2-40B4-BE49-F238E27FC236}">
                <a16:creationId xmlns:a16="http://schemas.microsoft.com/office/drawing/2014/main" id="{6D35E261-1AFE-462D-B800-A841E0ABE746}"/>
              </a:ext>
            </a:extLst>
          </p:cNvPr>
          <p:cNvSpPr txBox="1">
            <a:spLocks noChangeArrowheads="1"/>
          </p:cNvSpPr>
          <p:nvPr/>
        </p:nvSpPr>
        <p:spPr bwMode="auto">
          <a:xfrm>
            <a:off x="9372600" y="5638800"/>
            <a:ext cx="419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v2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6E34490-5603-48CE-8C4C-AA9E60352E14}"/>
              </a:ext>
            </a:extLst>
          </p:cNvPr>
          <p:cNvSpPr>
            <a:spLocks noChangeArrowheads="1"/>
          </p:cNvSpPr>
          <p:nvPr/>
        </p:nvSpPr>
        <p:spPr bwMode="auto">
          <a:xfrm>
            <a:off x="4648200" y="381001"/>
            <a:ext cx="31321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800" i="1" u="sng"/>
              <a:t>Expected Position</a:t>
            </a:r>
          </a:p>
        </p:txBody>
      </p:sp>
      <p:sp>
        <p:nvSpPr>
          <p:cNvPr id="23555" name="Line 9">
            <a:extLst>
              <a:ext uri="{FF2B5EF4-FFF2-40B4-BE49-F238E27FC236}">
                <a16:creationId xmlns:a16="http://schemas.microsoft.com/office/drawing/2014/main" id="{895D0718-0806-4F07-98E5-C36A63DF294E}"/>
              </a:ext>
            </a:extLst>
          </p:cNvPr>
          <p:cNvSpPr>
            <a:spLocks noChangeShapeType="1"/>
          </p:cNvSpPr>
          <p:nvPr/>
        </p:nvSpPr>
        <p:spPr bwMode="auto">
          <a:xfrm>
            <a:off x="8815388" y="3505200"/>
            <a:ext cx="0" cy="190500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23556" name="Line 10">
            <a:extLst>
              <a:ext uri="{FF2B5EF4-FFF2-40B4-BE49-F238E27FC236}">
                <a16:creationId xmlns:a16="http://schemas.microsoft.com/office/drawing/2014/main" id="{38CA778F-4FBD-4D2A-9761-34EA1D3D6F62}"/>
              </a:ext>
            </a:extLst>
          </p:cNvPr>
          <p:cNvSpPr>
            <a:spLocks noChangeShapeType="1"/>
          </p:cNvSpPr>
          <p:nvPr/>
        </p:nvSpPr>
        <p:spPr bwMode="auto">
          <a:xfrm>
            <a:off x="7367588" y="3505200"/>
            <a:ext cx="0" cy="190500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23557" name="Line 11">
            <a:extLst>
              <a:ext uri="{FF2B5EF4-FFF2-40B4-BE49-F238E27FC236}">
                <a16:creationId xmlns:a16="http://schemas.microsoft.com/office/drawing/2014/main" id="{36C3BFE5-DC2B-4BBF-8BFE-DE44C950BCCD}"/>
              </a:ext>
            </a:extLst>
          </p:cNvPr>
          <p:cNvSpPr>
            <a:spLocks noChangeShapeType="1"/>
          </p:cNvSpPr>
          <p:nvPr/>
        </p:nvSpPr>
        <p:spPr bwMode="auto">
          <a:xfrm>
            <a:off x="7412038" y="5410200"/>
            <a:ext cx="144780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58" name="AutoShape 12">
            <a:extLst>
              <a:ext uri="{FF2B5EF4-FFF2-40B4-BE49-F238E27FC236}">
                <a16:creationId xmlns:a16="http://schemas.microsoft.com/office/drawing/2014/main" id="{41BF90D2-D4B1-48EE-9048-76F995A11425}"/>
              </a:ext>
            </a:extLst>
          </p:cNvPr>
          <p:cNvSpPr>
            <a:spLocks noChangeArrowheads="1"/>
          </p:cNvSpPr>
          <p:nvPr/>
        </p:nvSpPr>
        <p:spPr bwMode="auto">
          <a:xfrm>
            <a:off x="7367588" y="5486400"/>
            <a:ext cx="1524000" cy="228600"/>
          </a:xfrm>
          <a:prstGeom prst="leftRightArrow">
            <a:avLst>
              <a:gd name="adj1" fmla="val 50000"/>
              <a:gd name="adj2" fmla="val 77778"/>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sp>
        <p:nvSpPr>
          <p:cNvPr id="23559" name="Text Box 13">
            <a:extLst>
              <a:ext uri="{FF2B5EF4-FFF2-40B4-BE49-F238E27FC236}">
                <a16:creationId xmlns:a16="http://schemas.microsoft.com/office/drawing/2014/main" id="{8DE7F7F0-82FB-4237-B96E-25B7751998FB}"/>
              </a:ext>
            </a:extLst>
          </p:cNvPr>
          <p:cNvSpPr txBox="1">
            <a:spLocks noChangeArrowheads="1"/>
          </p:cNvSpPr>
          <p:nvPr/>
        </p:nvSpPr>
        <p:spPr bwMode="auto">
          <a:xfrm>
            <a:off x="7616826" y="5599113"/>
            <a:ext cx="8937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0.1 nm</a:t>
            </a:r>
          </a:p>
        </p:txBody>
      </p:sp>
      <p:sp>
        <p:nvSpPr>
          <p:cNvPr id="23560" name="Text Box 14">
            <a:extLst>
              <a:ext uri="{FF2B5EF4-FFF2-40B4-BE49-F238E27FC236}">
                <a16:creationId xmlns:a16="http://schemas.microsoft.com/office/drawing/2014/main" id="{802579D9-2091-426C-A7AB-F409714E385B}"/>
              </a:ext>
            </a:extLst>
          </p:cNvPr>
          <p:cNvSpPr txBox="1">
            <a:spLocks noChangeArrowheads="1"/>
          </p:cNvSpPr>
          <p:nvPr/>
        </p:nvSpPr>
        <p:spPr bwMode="auto">
          <a:xfrm>
            <a:off x="7415214" y="4608513"/>
            <a:ext cx="365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e</a:t>
            </a:r>
            <a:r>
              <a:rPr lang="en-US" altLang="en-US" baseline="30000"/>
              <a:t>-</a:t>
            </a:r>
          </a:p>
        </p:txBody>
      </p:sp>
      <p:sp>
        <p:nvSpPr>
          <p:cNvPr id="23561" name="Freeform 15">
            <a:extLst>
              <a:ext uri="{FF2B5EF4-FFF2-40B4-BE49-F238E27FC236}">
                <a16:creationId xmlns:a16="http://schemas.microsoft.com/office/drawing/2014/main" id="{493FE246-7575-43FD-8F15-741DDC0E8FBA}"/>
              </a:ext>
            </a:extLst>
          </p:cNvPr>
          <p:cNvSpPr>
            <a:spLocks/>
          </p:cNvSpPr>
          <p:nvPr/>
        </p:nvSpPr>
        <p:spPr bwMode="auto">
          <a:xfrm>
            <a:off x="7367588" y="4849814"/>
            <a:ext cx="1447800" cy="560387"/>
          </a:xfrm>
          <a:custGeom>
            <a:avLst/>
            <a:gdLst>
              <a:gd name="T0" fmla="*/ 2147483647 w 1856"/>
              <a:gd name="T1" fmla="*/ 2147483647 h 1135"/>
              <a:gd name="T2" fmla="*/ 2147483647 w 1856"/>
              <a:gd name="T3" fmla="*/ 2147483647 h 1135"/>
              <a:gd name="T4" fmla="*/ 2147483647 w 1856"/>
              <a:gd name="T5" fmla="*/ 2147483647 h 1135"/>
              <a:gd name="T6" fmla="*/ 2147483647 w 1856"/>
              <a:gd name="T7" fmla="*/ 2147483647 h 1135"/>
              <a:gd name="T8" fmla="*/ 2147483647 w 1856"/>
              <a:gd name="T9" fmla="*/ 2147483647 h 1135"/>
              <a:gd name="T10" fmla="*/ 2147483647 w 1856"/>
              <a:gd name="T11" fmla="*/ 2147483647 h 1135"/>
              <a:gd name="T12" fmla="*/ 2147483647 w 1856"/>
              <a:gd name="T13" fmla="*/ 2147483647 h 1135"/>
              <a:gd name="T14" fmla="*/ 2147483647 w 1856"/>
              <a:gd name="T15" fmla="*/ 2147483647 h 1135"/>
              <a:gd name="T16" fmla="*/ 2147483647 w 1856"/>
              <a:gd name="T17" fmla="*/ 2147483647 h 1135"/>
              <a:gd name="T18" fmla="*/ 2147483647 w 1856"/>
              <a:gd name="T19" fmla="*/ 2147483647 h 1135"/>
              <a:gd name="T20" fmla="*/ 2147483647 w 1856"/>
              <a:gd name="T21" fmla="*/ 2147483647 h 1135"/>
              <a:gd name="T22" fmla="*/ 2147483647 w 1856"/>
              <a:gd name="T23" fmla="*/ 2147483647 h 1135"/>
              <a:gd name="T24" fmla="*/ 2147483647 w 1856"/>
              <a:gd name="T25" fmla="*/ 2147483647 h 1135"/>
              <a:gd name="T26" fmla="*/ 2147483647 w 1856"/>
              <a:gd name="T27" fmla="*/ 2147483647 h 1135"/>
              <a:gd name="T28" fmla="*/ 2147483647 w 1856"/>
              <a:gd name="T29" fmla="*/ 2147483647 h 1135"/>
              <a:gd name="T30" fmla="*/ 2147483647 w 1856"/>
              <a:gd name="T31" fmla="*/ 2147483647 h 1135"/>
              <a:gd name="T32" fmla="*/ 2147483647 w 1856"/>
              <a:gd name="T33" fmla="*/ 2147483647 h 1135"/>
              <a:gd name="T34" fmla="*/ 2147483647 w 1856"/>
              <a:gd name="T35" fmla="*/ 2147483647 h 1135"/>
              <a:gd name="T36" fmla="*/ 2147483647 w 1856"/>
              <a:gd name="T37" fmla="*/ 2147483647 h 1135"/>
              <a:gd name="T38" fmla="*/ 2147483647 w 1856"/>
              <a:gd name="T39" fmla="*/ 2147483647 h 1135"/>
              <a:gd name="T40" fmla="*/ 2147483647 w 1856"/>
              <a:gd name="T41" fmla="*/ 2147483647 h 1135"/>
              <a:gd name="T42" fmla="*/ 2147483647 w 1856"/>
              <a:gd name="T43" fmla="*/ 2147483647 h 1135"/>
              <a:gd name="T44" fmla="*/ 2147483647 w 1856"/>
              <a:gd name="T45" fmla="*/ 2147483647 h 1135"/>
              <a:gd name="T46" fmla="*/ 2147483647 w 1856"/>
              <a:gd name="T47" fmla="*/ 2147483647 h 1135"/>
              <a:gd name="T48" fmla="*/ 2147483647 w 1856"/>
              <a:gd name="T49" fmla="*/ 2147483647 h 1135"/>
              <a:gd name="T50" fmla="*/ 2147483647 w 1856"/>
              <a:gd name="T51" fmla="*/ 2147483647 h 1135"/>
              <a:gd name="T52" fmla="*/ 2147483647 w 1856"/>
              <a:gd name="T53" fmla="*/ 2147483647 h 1135"/>
              <a:gd name="T54" fmla="*/ 2147483647 w 1856"/>
              <a:gd name="T55" fmla="*/ 2147483647 h 1135"/>
              <a:gd name="T56" fmla="*/ 2147483647 w 1856"/>
              <a:gd name="T57" fmla="*/ 2147483647 h 1135"/>
              <a:gd name="T58" fmla="*/ 2147483647 w 1856"/>
              <a:gd name="T59" fmla="*/ 0 h 1135"/>
              <a:gd name="T60" fmla="*/ 2147483647 w 1856"/>
              <a:gd name="T61" fmla="*/ 2147483647 h 1135"/>
              <a:gd name="T62" fmla="*/ 2147483647 w 1856"/>
              <a:gd name="T63" fmla="*/ 2147483647 h 1135"/>
              <a:gd name="T64" fmla="*/ 2147483647 w 1856"/>
              <a:gd name="T65" fmla="*/ 2147483647 h 1135"/>
              <a:gd name="T66" fmla="*/ 2147483647 w 1856"/>
              <a:gd name="T67" fmla="*/ 2147483647 h 1135"/>
              <a:gd name="T68" fmla="*/ 2147483647 w 1856"/>
              <a:gd name="T69" fmla="*/ 2147483647 h 1135"/>
              <a:gd name="T70" fmla="*/ 2147483647 w 1856"/>
              <a:gd name="T71" fmla="*/ 2147483647 h 1135"/>
              <a:gd name="T72" fmla="*/ 2147483647 w 1856"/>
              <a:gd name="T73" fmla="*/ 2147483647 h 1135"/>
              <a:gd name="T74" fmla="*/ 2147483647 w 1856"/>
              <a:gd name="T75" fmla="*/ 2147483647 h 1135"/>
              <a:gd name="T76" fmla="*/ 2147483647 w 1856"/>
              <a:gd name="T77" fmla="*/ 2147483647 h 1135"/>
              <a:gd name="T78" fmla="*/ 2147483647 w 1856"/>
              <a:gd name="T79" fmla="*/ 2147483647 h 1135"/>
              <a:gd name="T80" fmla="*/ 2147483647 w 1856"/>
              <a:gd name="T81" fmla="*/ 2147483647 h 1135"/>
              <a:gd name="T82" fmla="*/ 2147483647 w 1856"/>
              <a:gd name="T83" fmla="*/ 2147483647 h 1135"/>
              <a:gd name="T84" fmla="*/ 2147483647 w 1856"/>
              <a:gd name="T85" fmla="*/ 2147483647 h 1135"/>
              <a:gd name="T86" fmla="*/ 2147483647 w 1856"/>
              <a:gd name="T87" fmla="*/ 2147483647 h 1135"/>
              <a:gd name="T88" fmla="*/ 2147483647 w 1856"/>
              <a:gd name="T89" fmla="*/ 2147483647 h 1135"/>
              <a:gd name="T90" fmla="*/ 2147483647 w 1856"/>
              <a:gd name="T91" fmla="*/ 2147483647 h 1135"/>
              <a:gd name="T92" fmla="*/ 2147483647 w 1856"/>
              <a:gd name="T93" fmla="*/ 2147483647 h 1135"/>
              <a:gd name="T94" fmla="*/ 2147483647 w 1856"/>
              <a:gd name="T95" fmla="*/ 2147483647 h 1135"/>
              <a:gd name="T96" fmla="*/ 2147483647 w 1856"/>
              <a:gd name="T97" fmla="*/ 2147483647 h 1135"/>
              <a:gd name="T98" fmla="*/ 2147483647 w 1856"/>
              <a:gd name="T99" fmla="*/ 2147483647 h 1135"/>
              <a:gd name="T100" fmla="*/ 2147483647 w 1856"/>
              <a:gd name="T101" fmla="*/ 2147483647 h 1135"/>
              <a:gd name="T102" fmla="*/ 2147483647 w 1856"/>
              <a:gd name="T103" fmla="*/ 2147483647 h 1135"/>
              <a:gd name="T104" fmla="*/ 2147483647 w 1856"/>
              <a:gd name="T105" fmla="*/ 2147483647 h 1135"/>
              <a:gd name="T106" fmla="*/ 2147483647 w 1856"/>
              <a:gd name="T107" fmla="*/ 2147483647 h 1135"/>
              <a:gd name="T108" fmla="*/ 2147483647 w 1856"/>
              <a:gd name="T109" fmla="*/ 2147483647 h 1135"/>
              <a:gd name="T110" fmla="*/ 2147483647 w 1856"/>
              <a:gd name="T111" fmla="*/ 2147483647 h 1135"/>
              <a:gd name="T112" fmla="*/ 2147483647 w 1856"/>
              <a:gd name="T113" fmla="*/ 2147483647 h 1135"/>
              <a:gd name="T114" fmla="*/ 2147483647 w 1856"/>
              <a:gd name="T115" fmla="*/ 2147483647 h 1135"/>
              <a:gd name="T116" fmla="*/ 2147483647 w 1856"/>
              <a:gd name="T117" fmla="*/ 2147483647 h 1135"/>
              <a:gd name="T118" fmla="*/ 2147483647 w 1856"/>
              <a:gd name="T119" fmla="*/ 2147483647 h 1135"/>
              <a:gd name="T120" fmla="*/ 2147483647 w 1856"/>
              <a:gd name="T121" fmla="*/ 2147483647 h 113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56"/>
              <a:gd name="T184" fmla="*/ 0 h 1135"/>
              <a:gd name="T185" fmla="*/ 1856 w 1856"/>
              <a:gd name="T186" fmla="*/ 1135 h 113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56" h="1135">
                <a:moveTo>
                  <a:pt x="0" y="1110"/>
                </a:moveTo>
                <a:lnTo>
                  <a:pt x="5" y="1105"/>
                </a:lnTo>
                <a:lnTo>
                  <a:pt x="10" y="1100"/>
                </a:lnTo>
                <a:lnTo>
                  <a:pt x="15" y="1096"/>
                </a:lnTo>
                <a:lnTo>
                  <a:pt x="20" y="1091"/>
                </a:lnTo>
                <a:lnTo>
                  <a:pt x="25" y="1086"/>
                </a:lnTo>
                <a:lnTo>
                  <a:pt x="30" y="1081"/>
                </a:lnTo>
                <a:lnTo>
                  <a:pt x="34" y="1076"/>
                </a:lnTo>
                <a:lnTo>
                  <a:pt x="39" y="1071"/>
                </a:lnTo>
                <a:lnTo>
                  <a:pt x="44" y="1066"/>
                </a:lnTo>
                <a:lnTo>
                  <a:pt x="49" y="1066"/>
                </a:lnTo>
                <a:lnTo>
                  <a:pt x="54" y="1061"/>
                </a:lnTo>
                <a:lnTo>
                  <a:pt x="59" y="1056"/>
                </a:lnTo>
                <a:lnTo>
                  <a:pt x="64" y="1051"/>
                </a:lnTo>
                <a:lnTo>
                  <a:pt x="69" y="1046"/>
                </a:lnTo>
                <a:lnTo>
                  <a:pt x="74" y="1042"/>
                </a:lnTo>
                <a:lnTo>
                  <a:pt x="79" y="1037"/>
                </a:lnTo>
                <a:lnTo>
                  <a:pt x="84" y="1032"/>
                </a:lnTo>
                <a:lnTo>
                  <a:pt x="88" y="1027"/>
                </a:lnTo>
                <a:lnTo>
                  <a:pt x="93" y="1022"/>
                </a:lnTo>
                <a:lnTo>
                  <a:pt x="98" y="1017"/>
                </a:lnTo>
                <a:lnTo>
                  <a:pt x="103" y="1012"/>
                </a:lnTo>
                <a:lnTo>
                  <a:pt x="108" y="1007"/>
                </a:lnTo>
                <a:lnTo>
                  <a:pt x="113" y="1002"/>
                </a:lnTo>
                <a:lnTo>
                  <a:pt x="118" y="997"/>
                </a:lnTo>
                <a:lnTo>
                  <a:pt x="123" y="992"/>
                </a:lnTo>
                <a:lnTo>
                  <a:pt x="128" y="987"/>
                </a:lnTo>
                <a:lnTo>
                  <a:pt x="133" y="983"/>
                </a:lnTo>
                <a:lnTo>
                  <a:pt x="138" y="978"/>
                </a:lnTo>
                <a:lnTo>
                  <a:pt x="142" y="973"/>
                </a:lnTo>
                <a:lnTo>
                  <a:pt x="147" y="968"/>
                </a:lnTo>
                <a:lnTo>
                  <a:pt x="152" y="963"/>
                </a:lnTo>
                <a:lnTo>
                  <a:pt x="157" y="958"/>
                </a:lnTo>
                <a:lnTo>
                  <a:pt x="162" y="953"/>
                </a:lnTo>
                <a:lnTo>
                  <a:pt x="167" y="948"/>
                </a:lnTo>
                <a:lnTo>
                  <a:pt x="167" y="943"/>
                </a:lnTo>
                <a:lnTo>
                  <a:pt x="172" y="938"/>
                </a:lnTo>
                <a:lnTo>
                  <a:pt x="177" y="933"/>
                </a:lnTo>
                <a:lnTo>
                  <a:pt x="182" y="929"/>
                </a:lnTo>
                <a:lnTo>
                  <a:pt x="187" y="924"/>
                </a:lnTo>
                <a:lnTo>
                  <a:pt x="192" y="919"/>
                </a:lnTo>
                <a:lnTo>
                  <a:pt x="197" y="914"/>
                </a:lnTo>
                <a:lnTo>
                  <a:pt x="201" y="909"/>
                </a:lnTo>
                <a:lnTo>
                  <a:pt x="201" y="904"/>
                </a:lnTo>
                <a:lnTo>
                  <a:pt x="206" y="899"/>
                </a:lnTo>
                <a:lnTo>
                  <a:pt x="211" y="894"/>
                </a:lnTo>
                <a:lnTo>
                  <a:pt x="216" y="889"/>
                </a:lnTo>
                <a:lnTo>
                  <a:pt x="221" y="884"/>
                </a:lnTo>
                <a:lnTo>
                  <a:pt x="226" y="879"/>
                </a:lnTo>
                <a:lnTo>
                  <a:pt x="231" y="875"/>
                </a:lnTo>
                <a:lnTo>
                  <a:pt x="236" y="870"/>
                </a:lnTo>
                <a:lnTo>
                  <a:pt x="241" y="865"/>
                </a:lnTo>
                <a:lnTo>
                  <a:pt x="241" y="860"/>
                </a:lnTo>
                <a:lnTo>
                  <a:pt x="246" y="855"/>
                </a:lnTo>
                <a:lnTo>
                  <a:pt x="251" y="850"/>
                </a:lnTo>
                <a:lnTo>
                  <a:pt x="255" y="845"/>
                </a:lnTo>
                <a:lnTo>
                  <a:pt x="260" y="840"/>
                </a:lnTo>
                <a:lnTo>
                  <a:pt x="260" y="835"/>
                </a:lnTo>
                <a:lnTo>
                  <a:pt x="265" y="830"/>
                </a:lnTo>
                <a:lnTo>
                  <a:pt x="270" y="825"/>
                </a:lnTo>
                <a:lnTo>
                  <a:pt x="275" y="820"/>
                </a:lnTo>
                <a:lnTo>
                  <a:pt x="275" y="816"/>
                </a:lnTo>
                <a:lnTo>
                  <a:pt x="280" y="811"/>
                </a:lnTo>
                <a:lnTo>
                  <a:pt x="285" y="806"/>
                </a:lnTo>
                <a:lnTo>
                  <a:pt x="290" y="801"/>
                </a:lnTo>
                <a:lnTo>
                  <a:pt x="290" y="796"/>
                </a:lnTo>
                <a:lnTo>
                  <a:pt x="295" y="791"/>
                </a:lnTo>
                <a:lnTo>
                  <a:pt x="300" y="786"/>
                </a:lnTo>
                <a:lnTo>
                  <a:pt x="305" y="781"/>
                </a:lnTo>
                <a:lnTo>
                  <a:pt x="305" y="776"/>
                </a:lnTo>
                <a:lnTo>
                  <a:pt x="309" y="771"/>
                </a:lnTo>
                <a:lnTo>
                  <a:pt x="314" y="766"/>
                </a:lnTo>
                <a:lnTo>
                  <a:pt x="319" y="762"/>
                </a:lnTo>
                <a:lnTo>
                  <a:pt x="319" y="757"/>
                </a:lnTo>
                <a:lnTo>
                  <a:pt x="324" y="752"/>
                </a:lnTo>
                <a:lnTo>
                  <a:pt x="329" y="747"/>
                </a:lnTo>
                <a:lnTo>
                  <a:pt x="329" y="742"/>
                </a:lnTo>
                <a:lnTo>
                  <a:pt x="334" y="737"/>
                </a:lnTo>
                <a:lnTo>
                  <a:pt x="339" y="732"/>
                </a:lnTo>
                <a:lnTo>
                  <a:pt x="339" y="727"/>
                </a:lnTo>
                <a:lnTo>
                  <a:pt x="344" y="722"/>
                </a:lnTo>
                <a:lnTo>
                  <a:pt x="349" y="717"/>
                </a:lnTo>
                <a:lnTo>
                  <a:pt x="354" y="712"/>
                </a:lnTo>
                <a:lnTo>
                  <a:pt x="354" y="707"/>
                </a:lnTo>
                <a:lnTo>
                  <a:pt x="359" y="703"/>
                </a:lnTo>
                <a:lnTo>
                  <a:pt x="363" y="698"/>
                </a:lnTo>
                <a:lnTo>
                  <a:pt x="363" y="693"/>
                </a:lnTo>
                <a:lnTo>
                  <a:pt x="368" y="688"/>
                </a:lnTo>
                <a:lnTo>
                  <a:pt x="373" y="683"/>
                </a:lnTo>
                <a:lnTo>
                  <a:pt x="373" y="678"/>
                </a:lnTo>
                <a:lnTo>
                  <a:pt x="378" y="673"/>
                </a:lnTo>
                <a:lnTo>
                  <a:pt x="378" y="668"/>
                </a:lnTo>
                <a:lnTo>
                  <a:pt x="383" y="663"/>
                </a:lnTo>
                <a:lnTo>
                  <a:pt x="388" y="658"/>
                </a:lnTo>
                <a:lnTo>
                  <a:pt x="388" y="653"/>
                </a:lnTo>
                <a:lnTo>
                  <a:pt x="393" y="649"/>
                </a:lnTo>
                <a:lnTo>
                  <a:pt x="398" y="644"/>
                </a:lnTo>
                <a:lnTo>
                  <a:pt x="398" y="639"/>
                </a:lnTo>
                <a:lnTo>
                  <a:pt x="403" y="634"/>
                </a:lnTo>
                <a:lnTo>
                  <a:pt x="408" y="629"/>
                </a:lnTo>
                <a:lnTo>
                  <a:pt x="408" y="624"/>
                </a:lnTo>
                <a:lnTo>
                  <a:pt x="413" y="619"/>
                </a:lnTo>
                <a:lnTo>
                  <a:pt x="413" y="614"/>
                </a:lnTo>
                <a:lnTo>
                  <a:pt x="417" y="609"/>
                </a:lnTo>
                <a:lnTo>
                  <a:pt x="422" y="604"/>
                </a:lnTo>
                <a:lnTo>
                  <a:pt x="422" y="599"/>
                </a:lnTo>
                <a:lnTo>
                  <a:pt x="427" y="595"/>
                </a:lnTo>
                <a:lnTo>
                  <a:pt x="432" y="590"/>
                </a:lnTo>
                <a:lnTo>
                  <a:pt x="432" y="585"/>
                </a:lnTo>
                <a:lnTo>
                  <a:pt x="437" y="580"/>
                </a:lnTo>
                <a:lnTo>
                  <a:pt x="437" y="575"/>
                </a:lnTo>
                <a:lnTo>
                  <a:pt x="442" y="570"/>
                </a:lnTo>
                <a:lnTo>
                  <a:pt x="442" y="565"/>
                </a:lnTo>
                <a:lnTo>
                  <a:pt x="447" y="560"/>
                </a:lnTo>
                <a:lnTo>
                  <a:pt x="452" y="555"/>
                </a:lnTo>
                <a:lnTo>
                  <a:pt x="452" y="550"/>
                </a:lnTo>
                <a:lnTo>
                  <a:pt x="457" y="545"/>
                </a:lnTo>
                <a:lnTo>
                  <a:pt x="457" y="540"/>
                </a:lnTo>
                <a:lnTo>
                  <a:pt x="462" y="536"/>
                </a:lnTo>
                <a:lnTo>
                  <a:pt x="467" y="531"/>
                </a:lnTo>
                <a:lnTo>
                  <a:pt x="467" y="526"/>
                </a:lnTo>
                <a:lnTo>
                  <a:pt x="472" y="521"/>
                </a:lnTo>
                <a:lnTo>
                  <a:pt x="472" y="516"/>
                </a:lnTo>
                <a:lnTo>
                  <a:pt x="476" y="511"/>
                </a:lnTo>
                <a:lnTo>
                  <a:pt x="476" y="506"/>
                </a:lnTo>
                <a:lnTo>
                  <a:pt x="481" y="501"/>
                </a:lnTo>
                <a:lnTo>
                  <a:pt x="481" y="496"/>
                </a:lnTo>
                <a:lnTo>
                  <a:pt x="486" y="491"/>
                </a:lnTo>
                <a:lnTo>
                  <a:pt x="491" y="486"/>
                </a:lnTo>
                <a:lnTo>
                  <a:pt x="491" y="482"/>
                </a:lnTo>
                <a:lnTo>
                  <a:pt x="496" y="477"/>
                </a:lnTo>
                <a:lnTo>
                  <a:pt x="496" y="472"/>
                </a:lnTo>
                <a:lnTo>
                  <a:pt x="501" y="467"/>
                </a:lnTo>
                <a:lnTo>
                  <a:pt x="501" y="462"/>
                </a:lnTo>
                <a:lnTo>
                  <a:pt x="506" y="457"/>
                </a:lnTo>
                <a:lnTo>
                  <a:pt x="506" y="452"/>
                </a:lnTo>
                <a:lnTo>
                  <a:pt x="511" y="447"/>
                </a:lnTo>
                <a:lnTo>
                  <a:pt x="511" y="442"/>
                </a:lnTo>
                <a:lnTo>
                  <a:pt x="516" y="437"/>
                </a:lnTo>
                <a:lnTo>
                  <a:pt x="521" y="432"/>
                </a:lnTo>
                <a:lnTo>
                  <a:pt x="521" y="428"/>
                </a:lnTo>
                <a:lnTo>
                  <a:pt x="526" y="423"/>
                </a:lnTo>
                <a:lnTo>
                  <a:pt x="526" y="418"/>
                </a:lnTo>
                <a:lnTo>
                  <a:pt x="530" y="413"/>
                </a:lnTo>
                <a:lnTo>
                  <a:pt x="535" y="408"/>
                </a:lnTo>
                <a:lnTo>
                  <a:pt x="535" y="403"/>
                </a:lnTo>
                <a:lnTo>
                  <a:pt x="540" y="398"/>
                </a:lnTo>
                <a:lnTo>
                  <a:pt x="540" y="393"/>
                </a:lnTo>
                <a:lnTo>
                  <a:pt x="545" y="388"/>
                </a:lnTo>
                <a:lnTo>
                  <a:pt x="545" y="383"/>
                </a:lnTo>
                <a:lnTo>
                  <a:pt x="550" y="378"/>
                </a:lnTo>
                <a:lnTo>
                  <a:pt x="550" y="373"/>
                </a:lnTo>
                <a:lnTo>
                  <a:pt x="555" y="369"/>
                </a:lnTo>
                <a:lnTo>
                  <a:pt x="555" y="364"/>
                </a:lnTo>
                <a:lnTo>
                  <a:pt x="560" y="359"/>
                </a:lnTo>
                <a:lnTo>
                  <a:pt x="565" y="354"/>
                </a:lnTo>
                <a:lnTo>
                  <a:pt x="565" y="349"/>
                </a:lnTo>
                <a:lnTo>
                  <a:pt x="570" y="344"/>
                </a:lnTo>
                <a:lnTo>
                  <a:pt x="570" y="339"/>
                </a:lnTo>
                <a:lnTo>
                  <a:pt x="575" y="334"/>
                </a:lnTo>
                <a:lnTo>
                  <a:pt x="575" y="329"/>
                </a:lnTo>
                <a:lnTo>
                  <a:pt x="580" y="324"/>
                </a:lnTo>
                <a:lnTo>
                  <a:pt x="580" y="319"/>
                </a:lnTo>
                <a:lnTo>
                  <a:pt x="584" y="315"/>
                </a:lnTo>
                <a:lnTo>
                  <a:pt x="589" y="310"/>
                </a:lnTo>
                <a:lnTo>
                  <a:pt x="589" y="305"/>
                </a:lnTo>
                <a:lnTo>
                  <a:pt x="594" y="300"/>
                </a:lnTo>
                <a:lnTo>
                  <a:pt x="594" y="295"/>
                </a:lnTo>
                <a:lnTo>
                  <a:pt x="599" y="290"/>
                </a:lnTo>
                <a:lnTo>
                  <a:pt x="604" y="285"/>
                </a:lnTo>
                <a:lnTo>
                  <a:pt x="604" y="280"/>
                </a:lnTo>
                <a:lnTo>
                  <a:pt x="609" y="275"/>
                </a:lnTo>
                <a:lnTo>
                  <a:pt x="609" y="270"/>
                </a:lnTo>
                <a:lnTo>
                  <a:pt x="614" y="265"/>
                </a:lnTo>
                <a:lnTo>
                  <a:pt x="619" y="261"/>
                </a:lnTo>
                <a:lnTo>
                  <a:pt x="619" y="256"/>
                </a:lnTo>
                <a:lnTo>
                  <a:pt x="624" y="251"/>
                </a:lnTo>
                <a:lnTo>
                  <a:pt x="629" y="246"/>
                </a:lnTo>
                <a:lnTo>
                  <a:pt x="629" y="241"/>
                </a:lnTo>
                <a:lnTo>
                  <a:pt x="634" y="236"/>
                </a:lnTo>
                <a:lnTo>
                  <a:pt x="638" y="231"/>
                </a:lnTo>
                <a:lnTo>
                  <a:pt x="638" y="226"/>
                </a:lnTo>
                <a:lnTo>
                  <a:pt x="643" y="221"/>
                </a:lnTo>
                <a:lnTo>
                  <a:pt x="648" y="216"/>
                </a:lnTo>
                <a:lnTo>
                  <a:pt x="648" y="211"/>
                </a:lnTo>
                <a:lnTo>
                  <a:pt x="653" y="206"/>
                </a:lnTo>
                <a:lnTo>
                  <a:pt x="658" y="202"/>
                </a:lnTo>
                <a:lnTo>
                  <a:pt x="658" y="197"/>
                </a:lnTo>
                <a:lnTo>
                  <a:pt x="663" y="192"/>
                </a:lnTo>
                <a:lnTo>
                  <a:pt x="668" y="187"/>
                </a:lnTo>
                <a:lnTo>
                  <a:pt x="673" y="182"/>
                </a:lnTo>
                <a:lnTo>
                  <a:pt x="673" y="177"/>
                </a:lnTo>
                <a:lnTo>
                  <a:pt x="678" y="172"/>
                </a:lnTo>
                <a:lnTo>
                  <a:pt x="683" y="167"/>
                </a:lnTo>
                <a:lnTo>
                  <a:pt x="688" y="162"/>
                </a:lnTo>
                <a:lnTo>
                  <a:pt x="688" y="157"/>
                </a:lnTo>
                <a:lnTo>
                  <a:pt x="692" y="152"/>
                </a:lnTo>
                <a:lnTo>
                  <a:pt x="697" y="148"/>
                </a:lnTo>
                <a:lnTo>
                  <a:pt x="702" y="143"/>
                </a:lnTo>
                <a:lnTo>
                  <a:pt x="707" y="138"/>
                </a:lnTo>
                <a:lnTo>
                  <a:pt x="712" y="133"/>
                </a:lnTo>
                <a:lnTo>
                  <a:pt x="717" y="128"/>
                </a:lnTo>
                <a:lnTo>
                  <a:pt x="717" y="123"/>
                </a:lnTo>
                <a:lnTo>
                  <a:pt x="722" y="118"/>
                </a:lnTo>
                <a:lnTo>
                  <a:pt x="727" y="113"/>
                </a:lnTo>
                <a:lnTo>
                  <a:pt x="732" y="108"/>
                </a:lnTo>
                <a:lnTo>
                  <a:pt x="737" y="103"/>
                </a:lnTo>
                <a:lnTo>
                  <a:pt x="742" y="98"/>
                </a:lnTo>
                <a:lnTo>
                  <a:pt x="747" y="94"/>
                </a:lnTo>
                <a:lnTo>
                  <a:pt x="751" y="89"/>
                </a:lnTo>
                <a:lnTo>
                  <a:pt x="756" y="84"/>
                </a:lnTo>
                <a:lnTo>
                  <a:pt x="761" y="79"/>
                </a:lnTo>
                <a:lnTo>
                  <a:pt x="766" y="74"/>
                </a:lnTo>
                <a:lnTo>
                  <a:pt x="771" y="69"/>
                </a:lnTo>
                <a:lnTo>
                  <a:pt x="776" y="64"/>
                </a:lnTo>
                <a:lnTo>
                  <a:pt x="781" y="59"/>
                </a:lnTo>
                <a:lnTo>
                  <a:pt x="786" y="59"/>
                </a:lnTo>
                <a:lnTo>
                  <a:pt x="791" y="54"/>
                </a:lnTo>
                <a:lnTo>
                  <a:pt x="796" y="49"/>
                </a:lnTo>
                <a:lnTo>
                  <a:pt x="801" y="44"/>
                </a:lnTo>
                <a:lnTo>
                  <a:pt x="805" y="44"/>
                </a:lnTo>
                <a:lnTo>
                  <a:pt x="810" y="39"/>
                </a:lnTo>
                <a:lnTo>
                  <a:pt x="815" y="35"/>
                </a:lnTo>
                <a:lnTo>
                  <a:pt x="820" y="35"/>
                </a:lnTo>
                <a:lnTo>
                  <a:pt x="825" y="30"/>
                </a:lnTo>
                <a:lnTo>
                  <a:pt x="830" y="30"/>
                </a:lnTo>
                <a:lnTo>
                  <a:pt x="835" y="25"/>
                </a:lnTo>
                <a:lnTo>
                  <a:pt x="840" y="20"/>
                </a:lnTo>
                <a:lnTo>
                  <a:pt x="845" y="20"/>
                </a:lnTo>
                <a:lnTo>
                  <a:pt x="850" y="20"/>
                </a:lnTo>
                <a:lnTo>
                  <a:pt x="855" y="15"/>
                </a:lnTo>
                <a:lnTo>
                  <a:pt x="859" y="15"/>
                </a:lnTo>
                <a:lnTo>
                  <a:pt x="864" y="10"/>
                </a:lnTo>
                <a:lnTo>
                  <a:pt x="869" y="10"/>
                </a:lnTo>
                <a:lnTo>
                  <a:pt x="874" y="10"/>
                </a:lnTo>
                <a:lnTo>
                  <a:pt x="879" y="5"/>
                </a:lnTo>
                <a:lnTo>
                  <a:pt x="884" y="5"/>
                </a:lnTo>
                <a:lnTo>
                  <a:pt x="889" y="5"/>
                </a:lnTo>
                <a:lnTo>
                  <a:pt x="894" y="0"/>
                </a:lnTo>
                <a:lnTo>
                  <a:pt x="899" y="0"/>
                </a:lnTo>
                <a:lnTo>
                  <a:pt x="904" y="0"/>
                </a:lnTo>
                <a:lnTo>
                  <a:pt x="909" y="0"/>
                </a:lnTo>
                <a:lnTo>
                  <a:pt x="913" y="0"/>
                </a:lnTo>
                <a:lnTo>
                  <a:pt x="918" y="0"/>
                </a:lnTo>
                <a:lnTo>
                  <a:pt x="923" y="0"/>
                </a:lnTo>
                <a:lnTo>
                  <a:pt x="928" y="0"/>
                </a:lnTo>
                <a:lnTo>
                  <a:pt x="933" y="0"/>
                </a:lnTo>
                <a:lnTo>
                  <a:pt x="938" y="5"/>
                </a:lnTo>
                <a:lnTo>
                  <a:pt x="943" y="5"/>
                </a:lnTo>
                <a:lnTo>
                  <a:pt x="948" y="5"/>
                </a:lnTo>
                <a:lnTo>
                  <a:pt x="953" y="10"/>
                </a:lnTo>
                <a:lnTo>
                  <a:pt x="958" y="10"/>
                </a:lnTo>
                <a:lnTo>
                  <a:pt x="963" y="10"/>
                </a:lnTo>
                <a:lnTo>
                  <a:pt x="967" y="15"/>
                </a:lnTo>
                <a:lnTo>
                  <a:pt x="972" y="15"/>
                </a:lnTo>
                <a:lnTo>
                  <a:pt x="977" y="20"/>
                </a:lnTo>
                <a:lnTo>
                  <a:pt x="982" y="20"/>
                </a:lnTo>
                <a:lnTo>
                  <a:pt x="987" y="25"/>
                </a:lnTo>
                <a:lnTo>
                  <a:pt x="992" y="25"/>
                </a:lnTo>
                <a:lnTo>
                  <a:pt x="997" y="30"/>
                </a:lnTo>
                <a:lnTo>
                  <a:pt x="1002" y="30"/>
                </a:lnTo>
                <a:lnTo>
                  <a:pt x="1007" y="35"/>
                </a:lnTo>
                <a:lnTo>
                  <a:pt x="1012" y="39"/>
                </a:lnTo>
                <a:lnTo>
                  <a:pt x="1017" y="39"/>
                </a:lnTo>
                <a:lnTo>
                  <a:pt x="1022" y="44"/>
                </a:lnTo>
                <a:lnTo>
                  <a:pt x="1026" y="49"/>
                </a:lnTo>
                <a:lnTo>
                  <a:pt x="1031" y="49"/>
                </a:lnTo>
                <a:lnTo>
                  <a:pt x="1036" y="54"/>
                </a:lnTo>
                <a:lnTo>
                  <a:pt x="1041" y="59"/>
                </a:lnTo>
                <a:lnTo>
                  <a:pt x="1046" y="64"/>
                </a:lnTo>
                <a:lnTo>
                  <a:pt x="1051" y="69"/>
                </a:lnTo>
                <a:lnTo>
                  <a:pt x="1056" y="74"/>
                </a:lnTo>
                <a:lnTo>
                  <a:pt x="1061" y="74"/>
                </a:lnTo>
                <a:lnTo>
                  <a:pt x="1066" y="79"/>
                </a:lnTo>
                <a:lnTo>
                  <a:pt x="1071" y="84"/>
                </a:lnTo>
                <a:lnTo>
                  <a:pt x="1076" y="89"/>
                </a:lnTo>
                <a:lnTo>
                  <a:pt x="1080" y="94"/>
                </a:lnTo>
                <a:lnTo>
                  <a:pt x="1085" y="98"/>
                </a:lnTo>
                <a:lnTo>
                  <a:pt x="1090" y="103"/>
                </a:lnTo>
                <a:lnTo>
                  <a:pt x="1095" y="108"/>
                </a:lnTo>
                <a:lnTo>
                  <a:pt x="1100" y="113"/>
                </a:lnTo>
                <a:lnTo>
                  <a:pt x="1105" y="118"/>
                </a:lnTo>
                <a:lnTo>
                  <a:pt x="1110" y="123"/>
                </a:lnTo>
                <a:lnTo>
                  <a:pt x="1115" y="128"/>
                </a:lnTo>
                <a:lnTo>
                  <a:pt x="1120" y="133"/>
                </a:lnTo>
                <a:lnTo>
                  <a:pt x="1120" y="138"/>
                </a:lnTo>
                <a:lnTo>
                  <a:pt x="1125" y="143"/>
                </a:lnTo>
                <a:lnTo>
                  <a:pt x="1130" y="148"/>
                </a:lnTo>
                <a:lnTo>
                  <a:pt x="1134" y="152"/>
                </a:lnTo>
                <a:lnTo>
                  <a:pt x="1139" y="157"/>
                </a:lnTo>
                <a:lnTo>
                  <a:pt x="1144" y="162"/>
                </a:lnTo>
                <a:lnTo>
                  <a:pt x="1144" y="167"/>
                </a:lnTo>
                <a:lnTo>
                  <a:pt x="1149" y="172"/>
                </a:lnTo>
                <a:lnTo>
                  <a:pt x="1154" y="177"/>
                </a:lnTo>
                <a:lnTo>
                  <a:pt x="1159" y="182"/>
                </a:lnTo>
                <a:lnTo>
                  <a:pt x="1159" y="187"/>
                </a:lnTo>
                <a:lnTo>
                  <a:pt x="1164" y="192"/>
                </a:lnTo>
                <a:lnTo>
                  <a:pt x="1169" y="197"/>
                </a:lnTo>
                <a:lnTo>
                  <a:pt x="1174" y="202"/>
                </a:lnTo>
                <a:lnTo>
                  <a:pt x="1179" y="206"/>
                </a:lnTo>
                <a:lnTo>
                  <a:pt x="1179" y="211"/>
                </a:lnTo>
                <a:lnTo>
                  <a:pt x="1184" y="216"/>
                </a:lnTo>
                <a:lnTo>
                  <a:pt x="1188" y="221"/>
                </a:lnTo>
                <a:lnTo>
                  <a:pt x="1188" y="226"/>
                </a:lnTo>
                <a:lnTo>
                  <a:pt x="1193" y="231"/>
                </a:lnTo>
                <a:lnTo>
                  <a:pt x="1198" y="236"/>
                </a:lnTo>
                <a:lnTo>
                  <a:pt x="1198" y="241"/>
                </a:lnTo>
                <a:lnTo>
                  <a:pt x="1203" y="246"/>
                </a:lnTo>
                <a:lnTo>
                  <a:pt x="1208" y="251"/>
                </a:lnTo>
                <a:lnTo>
                  <a:pt x="1208" y="256"/>
                </a:lnTo>
                <a:lnTo>
                  <a:pt x="1213" y="261"/>
                </a:lnTo>
                <a:lnTo>
                  <a:pt x="1218" y="265"/>
                </a:lnTo>
                <a:lnTo>
                  <a:pt x="1218" y="270"/>
                </a:lnTo>
                <a:lnTo>
                  <a:pt x="1223" y="275"/>
                </a:lnTo>
                <a:lnTo>
                  <a:pt x="1223" y="280"/>
                </a:lnTo>
                <a:lnTo>
                  <a:pt x="1228" y="285"/>
                </a:lnTo>
                <a:lnTo>
                  <a:pt x="1233" y="290"/>
                </a:lnTo>
                <a:lnTo>
                  <a:pt x="1233" y="295"/>
                </a:lnTo>
                <a:lnTo>
                  <a:pt x="1238" y="300"/>
                </a:lnTo>
                <a:lnTo>
                  <a:pt x="1238" y="305"/>
                </a:lnTo>
                <a:lnTo>
                  <a:pt x="1242" y="310"/>
                </a:lnTo>
                <a:lnTo>
                  <a:pt x="1242" y="315"/>
                </a:lnTo>
                <a:lnTo>
                  <a:pt x="1247" y="319"/>
                </a:lnTo>
                <a:lnTo>
                  <a:pt x="1252" y="324"/>
                </a:lnTo>
                <a:lnTo>
                  <a:pt x="1252" y="329"/>
                </a:lnTo>
                <a:lnTo>
                  <a:pt x="1257" y="334"/>
                </a:lnTo>
                <a:lnTo>
                  <a:pt x="1257" y="339"/>
                </a:lnTo>
                <a:lnTo>
                  <a:pt x="1262" y="344"/>
                </a:lnTo>
                <a:lnTo>
                  <a:pt x="1262" y="349"/>
                </a:lnTo>
                <a:lnTo>
                  <a:pt x="1267" y="354"/>
                </a:lnTo>
                <a:lnTo>
                  <a:pt x="1272" y="359"/>
                </a:lnTo>
                <a:lnTo>
                  <a:pt x="1272" y="364"/>
                </a:lnTo>
                <a:lnTo>
                  <a:pt x="1277" y="369"/>
                </a:lnTo>
                <a:lnTo>
                  <a:pt x="1277" y="373"/>
                </a:lnTo>
                <a:lnTo>
                  <a:pt x="1282" y="378"/>
                </a:lnTo>
                <a:lnTo>
                  <a:pt x="1282" y="383"/>
                </a:lnTo>
                <a:lnTo>
                  <a:pt x="1287" y="388"/>
                </a:lnTo>
                <a:lnTo>
                  <a:pt x="1287" y="393"/>
                </a:lnTo>
                <a:lnTo>
                  <a:pt x="1292" y="398"/>
                </a:lnTo>
                <a:lnTo>
                  <a:pt x="1292" y="403"/>
                </a:lnTo>
                <a:lnTo>
                  <a:pt x="1297" y="408"/>
                </a:lnTo>
                <a:lnTo>
                  <a:pt x="1297" y="413"/>
                </a:lnTo>
                <a:lnTo>
                  <a:pt x="1301" y="418"/>
                </a:lnTo>
                <a:lnTo>
                  <a:pt x="1301" y="423"/>
                </a:lnTo>
                <a:lnTo>
                  <a:pt x="1306" y="428"/>
                </a:lnTo>
                <a:lnTo>
                  <a:pt x="1306" y="432"/>
                </a:lnTo>
                <a:lnTo>
                  <a:pt x="1311" y="437"/>
                </a:lnTo>
                <a:lnTo>
                  <a:pt x="1311" y="442"/>
                </a:lnTo>
                <a:lnTo>
                  <a:pt x="1316" y="447"/>
                </a:lnTo>
                <a:lnTo>
                  <a:pt x="1321" y="452"/>
                </a:lnTo>
                <a:lnTo>
                  <a:pt x="1321" y="457"/>
                </a:lnTo>
                <a:lnTo>
                  <a:pt x="1326" y="462"/>
                </a:lnTo>
                <a:lnTo>
                  <a:pt x="1326" y="467"/>
                </a:lnTo>
                <a:lnTo>
                  <a:pt x="1331" y="472"/>
                </a:lnTo>
                <a:lnTo>
                  <a:pt x="1331" y="477"/>
                </a:lnTo>
                <a:lnTo>
                  <a:pt x="1336" y="482"/>
                </a:lnTo>
                <a:lnTo>
                  <a:pt x="1336" y="486"/>
                </a:lnTo>
                <a:lnTo>
                  <a:pt x="1341" y="491"/>
                </a:lnTo>
                <a:lnTo>
                  <a:pt x="1341" y="496"/>
                </a:lnTo>
                <a:lnTo>
                  <a:pt x="1346" y="501"/>
                </a:lnTo>
                <a:lnTo>
                  <a:pt x="1351" y="506"/>
                </a:lnTo>
                <a:lnTo>
                  <a:pt x="1351" y="511"/>
                </a:lnTo>
                <a:lnTo>
                  <a:pt x="1355" y="516"/>
                </a:lnTo>
                <a:lnTo>
                  <a:pt x="1355" y="521"/>
                </a:lnTo>
                <a:lnTo>
                  <a:pt x="1360" y="526"/>
                </a:lnTo>
                <a:lnTo>
                  <a:pt x="1360" y="531"/>
                </a:lnTo>
                <a:lnTo>
                  <a:pt x="1365" y="536"/>
                </a:lnTo>
                <a:lnTo>
                  <a:pt x="1370" y="540"/>
                </a:lnTo>
                <a:lnTo>
                  <a:pt x="1370" y="545"/>
                </a:lnTo>
                <a:lnTo>
                  <a:pt x="1375" y="550"/>
                </a:lnTo>
                <a:lnTo>
                  <a:pt x="1375" y="555"/>
                </a:lnTo>
                <a:lnTo>
                  <a:pt x="1380" y="560"/>
                </a:lnTo>
                <a:lnTo>
                  <a:pt x="1385" y="565"/>
                </a:lnTo>
                <a:lnTo>
                  <a:pt x="1385" y="570"/>
                </a:lnTo>
                <a:lnTo>
                  <a:pt x="1390" y="575"/>
                </a:lnTo>
                <a:lnTo>
                  <a:pt x="1390" y="580"/>
                </a:lnTo>
                <a:lnTo>
                  <a:pt x="1395" y="585"/>
                </a:lnTo>
                <a:lnTo>
                  <a:pt x="1400" y="590"/>
                </a:lnTo>
                <a:lnTo>
                  <a:pt x="1400" y="595"/>
                </a:lnTo>
                <a:lnTo>
                  <a:pt x="1405" y="599"/>
                </a:lnTo>
                <a:lnTo>
                  <a:pt x="1405" y="604"/>
                </a:lnTo>
                <a:lnTo>
                  <a:pt x="1409" y="609"/>
                </a:lnTo>
                <a:lnTo>
                  <a:pt x="1414" y="614"/>
                </a:lnTo>
                <a:lnTo>
                  <a:pt x="1414" y="619"/>
                </a:lnTo>
                <a:lnTo>
                  <a:pt x="1419" y="624"/>
                </a:lnTo>
                <a:lnTo>
                  <a:pt x="1419" y="629"/>
                </a:lnTo>
                <a:lnTo>
                  <a:pt x="1424" y="634"/>
                </a:lnTo>
                <a:lnTo>
                  <a:pt x="1429" y="639"/>
                </a:lnTo>
                <a:lnTo>
                  <a:pt x="1429" y="644"/>
                </a:lnTo>
                <a:lnTo>
                  <a:pt x="1434" y="649"/>
                </a:lnTo>
                <a:lnTo>
                  <a:pt x="1439" y="653"/>
                </a:lnTo>
                <a:lnTo>
                  <a:pt x="1439" y="658"/>
                </a:lnTo>
                <a:lnTo>
                  <a:pt x="1444" y="663"/>
                </a:lnTo>
                <a:lnTo>
                  <a:pt x="1449" y="668"/>
                </a:lnTo>
                <a:lnTo>
                  <a:pt x="1449" y="673"/>
                </a:lnTo>
                <a:lnTo>
                  <a:pt x="1454" y="678"/>
                </a:lnTo>
                <a:lnTo>
                  <a:pt x="1459" y="683"/>
                </a:lnTo>
                <a:lnTo>
                  <a:pt x="1459" y="688"/>
                </a:lnTo>
                <a:lnTo>
                  <a:pt x="1463" y="693"/>
                </a:lnTo>
                <a:lnTo>
                  <a:pt x="1468" y="698"/>
                </a:lnTo>
                <a:lnTo>
                  <a:pt x="1468" y="703"/>
                </a:lnTo>
                <a:lnTo>
                  <a:pt x="1473" y="707"/>
                </a:lnTo>
                <a:lnTo>
                  <a:pt x="1478" y="712"/>
                </a:lnTo>
                <a:lnTo>
                  <a:pt x="1483" y="717"/>
                </a:lnTo>
                <a:lnTo>
                  <a:pt x="1483" y="722"/>
                </a:lnTo>
                <a:lnTo>
                  <a:pt x="1488" y="727"/>
                </a:lnTo>
                <a:lnTo>
                  <a:pt x="1493" y="732"/>
                </a:lnTo>
                <a:lnTo>
                  <a:pt x="1498" y="737"/>
                </a:lnTo>
                <a:lnTo>
                  <a:pt x="1498" y="742"/>
                </a:lnTo>
                <a:lnTo>
                  <a:pt x="1503" y="747"/>
                </a:lnTo>
                <a:lnTo>
                  <a:pt x="1508" y="752"/>
                </a:lnTo>
                <a:lnTo>
                  <a:pt x="1508" y="757"/>
                </a:lnTo>
                <a:lnTo>
                  <a:pt x="1513" y="762"/>
                </a:lnTo>
                <a:lnTo>
                  <a:pt x="1517" y="766"/>
                </a:lnTo>
                <a:lnTo>
                  <a:pt x="1522" y="771"/>
                </a:lnTo>
                <a:lnTo>
                  <a:pt x="1522" y="776"/>
                </a:lnTo>
                <a:lnTo>
                  <a:pt x="1527" y="781"/>
                </a:lnTo>
                <a:lnTo>
                  <a:pt x="1532" y="786"/>
                </a:lnTo>
                <a:lnTo>
                  <a:pt x="1532" y="791"/>
                </a:lnTo>
                <a:lnTo>
                  <a:pt x="1537" y="796"/>
                </a:lnTo>
                <a:lnTo>
                  <a:pt x="1542" y="801"/>
                </a:lnTo>
                <a:lnTo>
                  <a:pt x="1547" y="806"/>
                </a:lnTo>
                <a:lnTo>
                  <a:pt x="1547" y="811"/>
                </a:lnTo>
                <a:lnTo>
                  <a:pt x="1552" y="816"/>
                </a:lnTo>
                <a:lnTo>
                  <a:pt x="1557" y="820"/>
                </a:lnTo>
                <a:lnTo>
                  <a:pt x="1562" y="825"/>
                </a:lnTo>
                <a:lnTo>
                  <a:pt x="1567" y="830"/>
                </a:lnTo>
                <a:lnTo>
                  <a:pt x="1567" y="835"/>
                </a:lnTo>
                <a:lnTo>
                  <a:pt x="1572" y="840"/>
                </a:lnTo>
                <a:lnTo>
                  <a:pt x="1576" y="845"/>
                </a:lnTo>
                <a:lnTo>
                  <a:pt x="1581" y="850"/>
                </a:lnTo>
                <a:lnTo>
                  <a:pt x="1581" y="855"/>
                </a:lnTo>
                <a:lnTo>
                  <a:pt x="1586" y="860"/>
                </a:lnTo>
                <a:lnTo>
                  <a:pt x="1591" y="865"/>
                </a:lnTo>
                <a:lnTo>
                  <a:pt x="1596" y="870"/>
                </a:lnTo>
                <a:lnTo>
                  <a:pt x="1601" y="875"/>
                </a:lnTo>
                <a:lnTo>
                  <a:pt x="1606" y="879"/>
                </a:lnTo>
                <a:lnTo>
                  <a:pt x="1606" y="884"/>
                </a:lnTo>
                <a:lnTo>
                  <a:pt x="1611" y="889"/>
                </a:lnTo>
                <a:lnTo>
                  <a:pt x="1616" y="894"/>
                </a:lnTo>
                <a:lnTo>
                  <a:pt x="1621" y="899"/>
                </a:lnTo>
                <a:lnTo>
                  <a:pt x="1626" y="904"/>
                </a:lnTo>
                <a:lnTo>
                  <a:pt x="1630" y="909"/>
                </a:lnTo>
                <a:lnTo>
                  <a:pt x="1630" y="914"/>
                </a:lnTo>
                <a:lnTo>
                  <a:pt x="1635" y="919"/>
                </a:lnTo>
                <a:lnTo>
                  <a:pt x="1640" y="924"/>
                </a:lnTo>
                <a:lnTo>
                  <a:pt x="1645" y="929"/>
                </a:lnTo>
                <a:lnTo>
                  <a:pt x="1650" y="933"/>
                </a:lnTo>
                <a:lnTo>
                  <a:pt x="1655" y="938"/>
                </a:lnTo>
                <a:lnTo>
                  <a:pt x="1660" y="943"/>
                </a:lnTo>
                <a:lnTo>
                  <a:pt x="1665" y="948"/>
                </a:lnTo>
                <a:lnTo>
                  <a:pt x="1670" y="953"/>
                </a:lnTo>
                <a:lnTo>
                  <a:pt x="1670" y="958"/>
                </a:lnTo>
                <a:lnTo>
                  <a:pt x="1675" y="963"/>
                </a:lnTo>
                <a:lnTo>
                  <a:pt x="1680" y="968"/>
                </a:lnTo>
                <a:lnTo>
                  <a:pt x="1684" y="973"/>
                </a:lnTo>
                <a:lnTo>
                  <a:pt x="1689" y="978"/>
                </a:lnTo>
                <a:lnTo>
                  <a:pt x="1694" y="983"/>
                </a:lnTo>
                <a:lnTo>
                  <a:pt x="1699" y="987"/>
                </a:lnTo>
                <a:lnTo>
                  <a:pt x="1704" y="992"/>
                </a:lnTo>
                <a:lnTo>
                  <a:pt x="1709" y="997"/>
                </a:lnTo>
                <a:lnTo>
                  <a:pt x="1714" y="1002"/>
                </a:lnTo>
                <a:lnTo>
                  <a:pt x="1719" y="1007"/>
                </a:lnTo>
                <a:lnTo>
                  <a:pt x="1724" y="1012"/>
                </a:lnTo>
                <a:lnTo>
                  <a:pt x="1729" y="1017"/>
                </a:lnTo>
                <a:lnTo>
                  <a:pt x="1734" y="1022"/>
                </a:lnTo>
                <a:lnTo>
                  <a:pt x="1738" y="1027"/>
                </a:lnTo>
                <a:lnTo>
                  <a:pt x="1743" y="1032"/>
                </a:lnTo>
                <a:lnTo>
                  <a:pt x="1748" y="1037"/>
                </a:lnTo>
                <a:lnTo>
                  <a:pt x="1753" y="1042"/>
                </a:lnTo>
                <a:lnTo>
                  <a:pt x="1758" y="1046"/>
                </a:lnTo>
                <a:lnTo>
                  <a:pt x="1763" y="1051"/>
                </a:lnTo>
                <a:lnTo>
                  <a:pt x="1768" y="1056"/>
                </a:lnTo>
                <a:lnTo>
                  <a:pt x="1773" y="1061"/>
                </a:lnTo>
                <a:lnTo>
                  <a:pt x="1778" y="1066"/>
                </a:lnTo>
                <a:lnTo>
                  <a:pt x="1783" y="1071"/>
                </a:lnTo>
                <a:lnTo>
                  <a:pt x="1788" y="1076"/>
                </a:lnTo>
                <a:lnTo>
                  <a:pt x="1792" y="1081"/>
                </a:lnTo>
                <a:lnTo>
                  <a:pt x="1797" y="1081"/>
                </a:lnTo>
                <a:lnTo>
                  <a:pt x="1802" y="1086"/>
                </a:lnTo>
                <a:lnTo>
                  <a:pt x="1807" y="1091"/>
                </a:lnTo>
                <a:lnTo>
                  <a:pt x="1812" y="1096"/>
                </a:lnTo>
                <a:lnTo>
                  <a:pt x="1817" y="1100"/>
                </a:lnTo>
                <a:lnTo>
                  <a:pt x="1822" y="1105"/>
                </a:lnTo>
                <a:lnTo>
                  <a:pt x="1827" y="1110"/>
                </a:lnTo>
                <a:lnTo>
                  <a:pt x="1832" y="1115"/>
                </a:lnTo>
                <a:lnTo>
                  <a:pt x="1837" y="1120"/>
                </a:lnTo>
                <a:lnTo>
                  <a:pt x="1842" y="1120"/>
                </a:lnTo>
                <a:lnTo>
                  <a:pt x="1847" y="1125"/>
                </a:lnTo>
                <a:lnTo>
                  <a:pt x="1851" y="1130"/>
                </a:lnTo>
                <a:lnTo>
                  <a:pt x="1856" y="1135"/>
                </a:lnTo>
              </a:path>
            </a:pathLst>
          </a:cu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pic>
        <p:nvPicPr>
          <p:cNvPr id="23562" name="Picture 17" descr="txp_fig">
            <a:extLst>
              <a:ext uri="{FF2B5EF4-FFF2-40B4-BE49-F238E27FC236}">
                <a16:creationId xmlns:a16="http://schemas.microsoft.com/office/drawing/2014/main" id="{7D6EC3EF-97E7-4B43-964B-9A679BF10C7A}"/>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8891588" y="5111750"/>
            <a:ext cx="17621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8" descr="txp_fig">
            <a:extLst>
              <a:ext uri="{FF2B5EF4-FFF2-40B4-BE49-F238E27FC236}">
                <a16:creationId xmlns:a16="http://schemas.microsoft.com/office/drawing/2014/main" id="{9679E815-BF44-49CB-AC70-9B3954B06375}"/>
              </a:ext>
            </a:extLst>
          </p:cNvPr>
          <p:cNvPicPr>
            <a:picLocks noChangeAspect="1" noChangeArrowheads="1"/>
          </p:cNvPicPr>
          <p:nvPr>
            <p:custDataLst>
              <p:tags r:id="rId2"/>
            </p:custDataLst>
          </p:nvPr>
        </p:nvPicPr>
        <p:blipFill>
          <a:blip r:embed="rId7">
            <a:extLst>
              <a:ext uri="{28A0092B-C50C-407E-A947-70E740481C1C}">
                <a14:useLocalDpi xmlns:a14="http://schemas.microsoft.com/office/drawing/2010/main" val="0"/>
              </a:ext>
            </a:extLst>
          </a:blip>
          <a:srcRect/>
          <a:stretch>
            <a:fillRect/>
          </a:stretch>
        </p:blipFill>
        <p:spPr bwMode="auto">
          <a:xfrm>
            <a:off x="6910388" y="5099050"/>
            <a:ext cx="366712"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4" name="Line 19">
            <a:extLst>
              <a:ext uri="{FF2B5EF4-FFF2-40B4-BE49-F238E27FC236}">
                <a16:creationId xmlns:a16="http://schemas.microsoft.com/office/drawing/2014/main" id="{AB166094-5959-44DA-8C92-4898026327C0}"/>
              </a:ext>
            </a:extLst>
          </p:cNvPr>
          <p:cNvSpPr>
            <a:spLocks noChangeShapeType="1"/>
          </p:cNvSpPr>
          <p:nvPr/>
        </p:nvSpPr>
        <p:spPr bwMode="auto">
          <a:xfrm>
            <a:off x="8053388" y="5334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5" name="Line 34">
            <a:extLst>
              <a:ext uri="{FF2B5EF4-FFF2-40B4-BE49-F238E27FC236}">
                <a16:creationId xmlns:a16="http://schemas.microsoft.com/office/drawing/2014/main" id="{DCA59790-1A32-481C-BCEF-0D88643F86B7}"/>
              </a:ext>
            </a:extLst>
          </p:cNvPr>
          <p:cNvSpPr>
            <a:spLocks noChangeShapeType="1"/>
          </p:cNvSpPr>
          <p:nvPr/>
        </p:nvSpPr>
        <p:spPr bwMode="auto">
          <a:xfrm>
            <a:off x="4343400" y="3482975"/>
            <a:ext cx="0" cy="190500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23566" name="Line 35">
            <a:extLst>
              <a:ext uri="{FF2B5EF4-FFF2-40B4-BE49-F238E27FC236}">
                <a16:creationId xmlns:a16="http://schemas.microsoft.com/office/drawing/2014/main" id="{1B4D90F2-017A-4BC8-9569-3FD3D5C30186}"/>
              </a:ext>
            </a:extLst>
          </p:cNvPr>
          <p:cNvSpPr>
            <a:spLocks noChangeShapeType="1"/>
          </p:cNvSpPr>
          <p:nvPr/>
        </p:nvSpPr>
        <p:spPr bwMode="auto">
          <a:xfrm>
            <a:off x="2895600" y="3482975"/>
            <a:ext cx="0" cy="1905000"/>
          </a:xfrm>
          <a:prstGeom prst="line">
            <a:avLst/>
          </a:prstGeom>
          <a:noFill/>
          <a:ln w="38100" cmpd="dbl">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23567" name="Line 36">
            <a:extLst>
              <a:ext uri="{FF2B5EF4-FFF2-40B4-BE49-F238E27FC236}">
                <a16:creationId xmlns:a16="http://schemas.microsoft.com/office/drawing/2014/main" id="{429BFCDF-8B13-4EFD-880A-C3086DEBCDC1}"/>
              </a:ext>
            </a:extLst>
          </p:cNvPr>
          <p:cNvSpPr>
            <a:spLocks noChangeShapeType="1"/>
          </p:cNvSpPr>
          <p:nvPr/>
        </p:nvSpPr>
        <p:spPr bwMode="auto">
          <a:xfrm>
            <a:off x="2940050" y="5387975"/>
            <a:ext cx="1447800" cy="0"/>
          </a:xfrm>
          <a:prstGeom prst="line">
            <a:avLst/>
          </a:prstGeom>
          <a:noFill/>
          <a:ln w="38100" cmpd="dbl">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3568" name="AutoShape 37">
            <a:extLst>
              <a:ext uri="{FF2B5EF4-FFF2-40B4-BE49-F238E27FC236}">
                <a16:creationId xmlns:a16="http://schemas.microsoft.com/office/drawing/2014/main" id="{B3F05212-6E92-4979-BAAC-B17180D9D2D8}"/>
              </a:ext>
            </a:extLst>
          </p:cNvPr>
          <p:cNvSpPr>
            <a:spLocks noChangeArrowheads="1"/>
          </p:cNvSpPr>
          <p:nvPr/>
        </p:nvSpPr>
        <p:spPr bwMode="auto">
          <a:xfrm>
            <a:off x="2895600" y="5464175"/>
            <a:ext cx="1524000" cy="228600"/>
          </a:xfrm>
          <a:prstGeom prst="leftRightArrow">
            <a:avLst>
              <a:gd name="adj1" fmla="val 50000"/>
              <a:gd name="adj2" fmla="val 77778"/>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solidFill>
                <a:srgbClr val="5B98D2"/>
              </a:solidFill>
            </a:endParaRPr>
          </a:p>
        </p:txBody>
      </p:sp>
      <p:sp>
        <p:nvSpPr>
          <p:cNvPr id="23569" name="Text Box 38">
            <a:extLst>
              <a:ext uri="{FF2B5EF4-FFF2-40B4-BE49-F238E27FC236}">
                <a16:creationId xmlns:a16="http://schemas.microsoft.com/office/drawing/2014/main" id="{D322664B-6C82-4FB2-9246-7C2464F9E7F5}"/>
              </a:ext>
            </a:extLst>
          </p:cNvPr>
          <p:cNvSpPr txBox="1">
            <a:spLocks noChangeArrowheads="1"/>
          </p:cNvSpPr>
          <p:nvPr/>
        </p:nvSpPr>
        <p:spPr bwMode="auto">
          <a:xfrm>
            <a:off x="3144838" y="5576888"/>
            <a:ext cx="8937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0.1 nm</a:t>
            </a:r>
          </a:p>
        </p:txBody>
      </p:sp>
      <p:sp>
        <p:nvSpPr>
          <p:cNvPr id="23570" name="Text Box 39">
            <a:extLst>
              <a:ext uri="{FF2B5EF4-FFF2-40B4-BE49-F238E27FC236}">
                <a16:creationId xmlns:a16="http://schemas.microsoft.com/office/drawing/2014/main" id="{04350282-1551-48E4-AD65-3099CB8320FC}"/>
              </a:ext>
            </a:extLst>
          </p:cNvPr>
          <p:cNvSpPr txBox="1">
            <a:spLocks noChangeArrowheads="1"/>
          </p:cNvSpPr>
          <p:nvPr/>
        </p:nvSpPr>
        <p:spPr bwMode="auto">
          <a:xfrm>
            <a:off x="2943226" y="4586288"/>
            <a:ext cx="3651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e</a:t>
            </a:r>
            <a:r>
              <a:rPr lang="en-US" altLang="en-US" baseline="30000"/>
              <a:t>-</a:t>
            </a:r>
          </a:p>
        </p:txBody>
      </p:sp>
      <p:pic>
        <p:nvPicPr>
          <p:cNvPr id="23571" name="Picture 42" descr="txp_fig">
            <a:extLst>
              <a:ext uri="{FF2B5EF4-FFF2-40B4-BE49-F238E27FC236}">
                <a16:creationId xmlns:a16="http://schemas.microsoft.com/office/drawing/2014/main" id="{2BD97D51-97FD-476B-9E44-5FF881E6C3EF}"/>
              </a:ext>
            </a:extLst>
          </p:cNvPr>
          <p:cNvPicPr>
            <a:picLocks noChangeAspect="1" noChangeArrowheads="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bwMode="auto">
          <a:xfrm>
            <a:off x="4419601" y="5089525"/>
            <a:ext cx="17621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2" name="Picture 43" descr="txp_fig">
            <a:extLst>
              <a:ext uri="{FF2B5EF4-FFF2-40B4-BE49-F238E27FC236}">
                <a16:creationId xmlns:a16="http://schemas.microsoft.com/office/drawing/2014/main" id="{7585D8F6-5A41-4EC5-96CA-3372DBD2635C}"/>
              </a:ext>
            </a:extLst>
          </p:cNvPr>
          <p:cNvPicPr>
            <a:picLocks noChangeAspect="1" noChangeArrowheads="1"/>
          </p:cNvPicPr>
          <p:nvPr>
            <p:custDataLst>
              <p:tags r:id="rId4"/>
            </p:custDataLst>
          </p:nvPr>
        </p:nvPicPr>
        <p:blipFill>
          <a:blip r:embed="rId7">
            <a:extLst>
              <a:ext uri="{28A0092B-C50C-407E-A947-70E740481C1C}">
                <a14:useLocalDpi xmlns:a14="http://schemas.microsoft.com/office/drawing/2010/main" val="0"/>
              </a:ext>
            </a:extLst>
          </a:blip>
          <a:srcRect/>
          <a:stretch>
            <a:fillRect/>
          </a:stretch>
        </p:blipFill>
        <p:spPr bwMode="auto">
          <a:xfrm>
            <a:off x="2438401" y="5076825"/>
            <a:ext cx="36671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73" name="Line 44">
            <a:extLst>
              <a:ext uri="{FF2B5EF4-FFF2-40B4-BE49-F238E27FC236}">
                <a16:creationId xmlns:a16="http://schemas.microsoft.com/office/drawing/2014/main" id="{82833D9E-5CBA-481A-83CB-BF33829A1CD4}"/>
              </a:ext>
            </a:extLst>
          </p:cNvPr>
          <p:cNvSpPr>
            <a:spLocks noChangeShapeType="1"/>
          </p:cNvSpPr>
          <p:nvPr/>
        </p:nvSpPr>
        <p:spPr bwMode="auto">
          <a:xfrm>
            <a:off x="3581400" y="5311775"/>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2" name="Group 45">
            <a:extLst>
              <a:ext uri="{FF2B5EF4-FFF2-40B4-BE49-F238E27FC236}">
                <a16:creationId xmlns:a16="http://schemas.microsoft.com/office/drawing/2014/main" id="{C92443D8-8E00-42CD-9047-B9A16608031B}"/>
              </a:ext>
            </a:extLst>
          </p:cNvPr>
          <p:cNvGrpSpPr>
            <a:grpSpLocks/>
          </p:cNvGrpSpPr>
          <p:nvPr/>
        </p:nvGrpSpPr>
        <p:grpSpPr bwMode="auto">
          <a:xfrm>
            <a:off x="2908300" y="4765675"/>
            <a:ext cx="1371600" cy="609600"/>
            <a:chOff x="2380" y="1776"/>
            <a:chExt cx="864" cy="384"/>
          </a:xfrm>
          <a:solidFill>
            <a:srgbClr val="D9D9D9"/>
          </a:solidFill>
        </p:grpSpPr>
        <p:sp>
          <p:nvSpPr>
            <p:cNvPr id="40988" name="Rectangle 46">
              <a:extLst>
                <a:ext uri="{FF2B5EF4-FFF2-40B4-BE49-F238E27FC236}">
                  <a16:creationId xmlns:a16="http://schemas.microsoft.com/office/drawing/2014/main" id="{6483882B-9A50-41E4-881D-8CA24F425789}"/>
                </a:ext>
              </a:extLst>
            </p:cNvPr>
            <p:cNvSpPr>
              <a:spLocks noChangeArrowheads="1"/>
            </p:cNvSpPr>
            <p:nvPr/>
          </p:nvSpPr>
          <p:spPr bwMode="auto">
            <a:xfrm>
              <a:off x="2380" y="2112"/>
              <a:ext cx="96" cy="48"/>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89" name="Rectangle 47">
              <a:extLst>
                <a:ext uri="{FF2B5EF4-FFF2-40B4-BE49-F238E27FC236}">
                  <a16:creationId xmlns:a16="http://schemas.microsoft.com/office/drawing/2014/main" id="{34CA105B-63C5-4B78-BE1E-62B56BEF3823}"/>
                </a:ext>
              </a:extLst>
            </p:cNvPr>
            <p:cNvSpPr>
              <a:spLocks noChangeArrowheads="1"/>
            </p:cNvSpPr>
            <p:nvPr/>
          </p:nvSpPr>
          <p:spPr bwMode="auto">
            <a:xfrm>
              <a:off x="2476" y="2016"/>
              <a:ext cx="96" cy="144"/>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0" name="Rectangle 48">
              <a:extLst>
                <a:ext uri="{FF2B5EF4-FFF2-40B4-BE49-F238E27FC236}">
                  <a16:creationId xmlns:a16="http://schemas.microsoft.com/office/drawing/2014/main" id="{1B009DBB-821E-4F09-BCAD-CA86833C32A5}"/>
                </a:ext>
              </a:extLst>
            </p:cNvPr>
            <p:cNvSpPr>
              <a:spLocks noChangeArrowheads="1"/>
            </p:cNvSpPr>
            <p:nvPr/>
          </p:nvSpPr>
          <p:spPr bwMode="auto">
            <a:xfrm>
              <a:off x="2572" y="1920"/>
              <a:ext cx="96" cy="240"/>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1" name="Rectangle 49">
              <a:extLst>
                <a:ext uri="{FF2B5EF4-FFF2-40B4-BE49-F238E27FC236}">
                  <a16:creationId xmlns:a16="http://schemas.microsoft.com/office/drawing/2014/main" id="{09D28ECF-0F82-41A5-9B4B-47B295F63C39}"/>
                </a:ext>
              </a:extLst>
            </p:cNvPr>
            <p:cNvSpPr>
              <a:spLocks noChangeArrowheads="1"/>
            </p:cNvSpPr>
            <p:nvPr/>
          </p:nvSpPr>
          <p:spPr bwMode="auto">
            <a:xfrm>
              <a:off x="2668" y="1824"/>
              <a:ext cx="96" cy="336"/>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2" name="Rectangle 50">
              <a:extLst>
                <a:ext uri="{FF2B5EF4-FFF2-40B4-BE49-F238E27FC236}">
                  <a16:creationId xmlns:a16="http://schemas.microsoft.com/office/drawing/2014/main" id="{CCA274FD-A9A4-40E9-93A5-2A3660B75406}"/>
                </a:ext>
              </a:extLst>
            </p:cNvPr>
            <p:cNvSpPr>
              <a:spLocks noChangeArrowheads="1"/>
            </p:cNvSpPr>
            <p:nvPr/>
          </p:nvSpPr>
          <p:spPr bwMode="auto">
            <a:xfrm>
              <a:off x="2764" y="1776"/>
              <a:ext cx="96" cy="384"/>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3" name="Rectangle 51">
              <a:extLst>
                <a:ext uri="{FF2B5EF4-FFF2-40B4-BE49-F238E27FC236}">
                  <a16:creationId xmlns:a16="http://schemas.microsoft.com/office/drawing/2014/main" id="{67C09BD5-0C24-475C-82FA-17FDEC5C021D}"/>
                </a:ext>
              </a:extLst>
            </p:cNvPr>
            <p:cNvSpPr>
              <a:spLocks noChangeArrowheads="1"/>
            </p:cNvSpPr>
            <p:nvPr/>
          </p:nvSpPr>
          <p:spPr bwMode="auto">
            <a:xfrm>
              <a:off x="2860" y="1824"/>
              <a:ext cx="96" cy="336"/>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4" name="Rectangle 52">
              <a:extLst>
                <a:ext uri="{FF2B5EF4-FFF2-40B4-BE49-F238E27FC236}">
                  <a16:creationId xmlns:a16="http://schemas.microsoft.com/office/drawing/2014/main" id="{C0E3D3A6-48CC-4D7D-BC86-7B75ECB813EB}"/>
                </a:ext>
              </a:extLst>
            </p:cNvPr>
            <p:cNvSpPr>
              <a:spLocks noChangeArrowheads="1"/>
            </p:cNvSpPr>
            <p:nvPr/>
          </p:nvSpPr>
          <p:spPr bwMode="auto">
            <a:xfrm>
              <a:off x="2956" y="1920"/>
              <a:ext cx="96" cy="240"/>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5" name="Rectangle 53">
              <a:extLst>
                <a:ext uri="{FF2B5EF4-FFF2-40B4-BE49-F238E27FC236}">
                  <a16:creationId xmlns:a16="http://schemas.microsoft.com/office/drawing/2014/main" id="{A01B920D-95B4-446D-994C-2B76F3B02C9C}"/>
                </a:ext>
              </a:extLst>
            </p:cNvPr>
            <p:cNvSpPr>
              <a:spLocks noChangeArrowheads="1"/>
            </p:cNvSpPr>
            <p:nvPr/>
          </p:nvSpPr>
          <p:spPr bwMode="auto">
            <a:xfrm>
              <a:off x="3052" y="2016"/>
              <a:ext cx="96" cy="144"/>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sp>
          <p:nvSpPr>
            <p:cNvPr id="40996" name="Rectangle 54">
              <a:extLst>
                <a:ext uri="{FF2B5EF4-FFF2-40B4-BE49-F238E27FC236}">
                  <a16:creationId xmlns:a16="http://schemas.microsoft.com/office/drawing/2014/main" id="{46E23201-33AF-4216-9F0B-AB97097B00C7}"/>
                </a:ext>
              </a:extLst>
            </p:cNvPr>
            <p:cNvSpPr>
              <a:spLocks noChangeArrowheads="1"/>
            </p:cNvSpPr>
            <p:nvPr/>
          </p:nvSpPr>
          <p:spPr bwMode="auto">
            <a:xfrm>
              <a:off x="3148" y="2112"/>
              <a:ext cx="96" cy="48"/>
            </a:xfrm>
            <a:prstGeom prst="rect">
              <a:avLst/>
            </a:prstGeom>
            <a:grpFill/>
            <a:ln w="9525">
              <a:solidFill>
                <a:schemeClr val="tx1"/>
              </a:solidFill>
              <a:miter lim="800000"/>
              <a:headEnd/>
              <a:tailEnd/>
            </a:ln>
          </p:spPr>
          <p:txBody>
            <a:bodyPr wrap="none" anchor="ctr"/>
            <a:lstStyle/>
            <a:p>
              <a:pPr>
                <a:defRPr/>
              </a:pPr>
              <a:endParaRPr lang="en-US">
                <a:solidFill>
                  <a:srgbClr val="5B98D2"/>
                </a:solidFill>
                <a:latin typeface="Trebuchet MS" charset="0"/>
                <a:ea typeface="ＭＳ Ｐゴシック" charset="0"/>
                <a:cs typeface="ＭＳ Ｐゴシック" charset="0"/>
              </a:endParaRPr>
            </a:p>
          </p:txBody>
        </p:sp>
      </p:grpSp>
      <p:pic>
        <p:nvPicPr>
          <p:cNvPr id="23575" name="Picture 38">
            <a:extLst>
              <a:ext uri="{FF2B5EF4-FFF2-40B4-BE49-F238E27FC236}">
                <a16:creationId xmlns:a16="http://schemas.microsoft.com/office/drawing/2014/main" id="{7E1EC850-8F11-487F-A6A1-576EB5B45E47}"/>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62700" y="1701800"/>
            <a:ext cx="36957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6" name="Picture 40">
            <a:extLst>
              <a:ext uri="{FF2B5EF4-FFF2-40B4-BE49-F238E27FC236}">
                <a16:creationId xmlns:a16="http://schemas.microsoft.com/office/drawing/2014/main" id="{9183AC90-B359-470E-8228-8C7E1563768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108200" y="1624013"/>
            <a:ext cx="314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7" name="Picture 1" descr="latex-image-1.pdf">
            <a:extLst>
              <a:ext uri="{FF2B5EF4-FFF2-40B4-BE49-F238E27FC236}">
                <a16:creationId xmlns:a16="http://schemas.microsoft.com/office/drawing/2014/main" id="{502EBCC8-A470-43C5-98FC-44AEF785EC6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96200" y="4114800"/>
            <a:ext cx="8763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8" name="Picture 2" descr="latex-image-1.pdf">
            <a:extLst>
              <a:ext uri="{FF2B5EF4-FFF2-40B4-BE49-F238E27FC236}">
                <a16:creationId xmlns:a16="http://schemas.microsoft.com/office/drawing/2014/main" id="{BCA1598D-71A4-4559-B69B-6BC20F892A5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505200" y="4114800"/>
            <a:ext cx="292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79" name="Picture 3" descr="latex-image-1.pdf">
            <a:extLst>
              <a:ext uri="{FF2B5EF4-FFF2-40B4-BE49-F238E27FC236}">
                <a16:creationId xmlns:a16="http://schemas.microsoft.com/office/drawing/2014/main" id="{75151569-954E-49B1-A59C-480010C8EE86}"/>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543800" y="6248400"/>
            <a:ext cx="1270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0" name="Picture 40" descr="latex-image-1.pdf">
            <a:extLst>
              <a:ext uri="{FF2B5EF4-FFF2-40B4-BE49-F238E27FC236}">
                <a16:creationId xmlns:a16="http://schemas.microsoft.com/office/drawing/2014/main" id="{20976F93-C47C-4ABF-867D-F68FF441C927}"/>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971800" y="6248400"/>
            <a:ext cx="1270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C5347EB9-E025-4C60-9FB9-2D6C51E8DE3E}"/>
              </a:ext>
            </a:extLst>
          </p:cNvPr>
          <p:cNvSpPr/>
          <p:nvPr/>
        </p:nvSpPr>
        <p:spPr bwMode="auto">
          <a:xfrm>
            <a:off x="4648200" y="5715000"/>
            <a:ext cx="5867400" cy="990600"/>
          </a:xfrm>
          <a:prstGeom prst="roundRect">
            <a:avLst/>
          </a:prstGeom>
          <a:solidFill>
            <a:schemeClr val="bg1">
              <a:lumMod val="85000"/>
            </a:schemeClr>
          </a:solidFill>
          <a:ln w="25400" cap="flat" cmpd="sng" algn="ctr">
            <a:solidFill>
              <a:srgbClr val="000000"/>
            </a:solidFill>
            <a:prstDash val="solid"/>
            <a:round/>
            <a:headEnd type="none" w="med" len="med"/>
            <a:tailEnd type="none" w="med" len="med"/>
          </a:ln>
          <a:effectLst/>
        </p:spPr>
        <p:txBody>
          <a:bodyPr/>
          <a:lstStyle/>
          <a:p>
            <a:pPr>
              <a:defRPr/>
            </a:pPr>
            <a:endParaRPr lang="en-US">
              <a:latin typeface="Trebuchet MS" pitchFamily="-65" charset="0"/>
              <a:ea typeface="ＭＳ Ｐゴシック" charset="0"/>
              <a:cs typeface="ＭＳ Ｐゴシック" charset="0"/>
            </a:endParaRPr>
          </a:p>
        </p:txBody>
      </p:sp>
      <p:sp>
        <p:nvSpPr>
          <p:cNvPr id="24579" name="Rectangle 2">
            <a:extLst>
              <a:ext uri="{FF2B5EF4-FFF2-40B4-BE49-F238E27FC236}">
                <a16:creationId xmlns:a16="http://schemas.microsoft.com/office/drawing/2014/main" id="{A3ED30C8-4677-41FD-86B0-A24CAA5C67AB}"/>
              </a:ext>
            </a:extLst>
          </p:cNvPr>
          <p:cNvSpPr>
            <a:spLocks noChangeArrowheads="1"/>
          </p:cNvSpPr>
          <p:nvPr/>
        </p:nvSpPr>
        <p:spPr bwMode="auto">
          <a:xfrm>
            <a:off x="4343401" y="381001"/>
            <a:ext cx="36417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sz="2800" i="1" u="sng"/>
              <a:t>Expected Momentum</a:t>
            </a:r>
          </a:p>
        </p:txBody>
      </p:sp>
      <p:sp>
        <p:nvSpPr>
          <p:cNvPr id="332807" name="Line 7">
            <a:extLst>
              <a:ext uri="{FF2B5EF4-FFF2-40B4-BE49-F238E27FC236}">
                <a16:creationId xmlns:a16="http://schemas.microsoft.com/office/drawing/2014/main" id="{8F7A49E1-94B1-41CE-9372-3F5B3C78216A}"/>
              </a:ext>
            </a:extLst>
          </p:cNvPr>
          <p:cNvSpPr>
            <a:spLocks noChangeShapeType="1"/>
          </p:cNvSpPr>
          <p:nvPr/>
        </p:nvSpPr>
        <p:spPr bwMode="auto">
          <a:xfrm flipH="1">
            <a:off x="3733800" y="3205163"/>
            <a:ext cx="381000" cy="457200"/>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332808" name="Line 8">
            <a:extLst>
              <a:ext uri="{FF2B5EF4-FFF2-40B4-BE49-F238E27FC236}">
                <a16:creationId xmlns:a16="http://schemas.microsoft.com/office/drawing/2014/main" id="{10D2E521-293C-4E6F-A558-4B2C7B55DFDF}"/>
              </a:ext>
            </a:extLst>
          </p:cNvPr>
          <p:cNvSpPr>
            <a:spLocks noChangeShapeType="1"/>
          </p:cNvSpPr>
          <p:nvPr/>
        </p:nvSpPr>
        <p:spPr bwMode="auto">
          <a:xfrm>
            <a:off x="5105400" y="3276601"/>
            <a:ext cx="152400" cy="461963"/>
          </a:xfrm>
          <a:prstGeom prst="line">
            <a:avLst/>
          </a:prstGeom>
          <a:noFill/>
          <a:ln w="2857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332809" name="Text Box 9">
            <a:extLst>
              <a:ext uri="{FF2B5EF4-FFF2-40B4-BE49-F238E27FC236}">
                <a16:creationId xmlns:a16="http://schemas.microsoft.com/office/drawing/2014/main" id="{55CE7DE9-3010-4993-8C24-034AC40AD024}"/>
              </a:ext>
            </a:extLst>
          </p:cNvPr>
          <p:cNvSpPr txBox="1">
            <a:spLocks noChangeArrowheads="1"/>
          </p:cNvSpPr>
          <p:nvPr/>
        </p:nvSpPr>
        <p:spPr bwMode="auto">
          <a:xfrm>
            <a:off x="2851150" y="3698876"/>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imaginary</a:t>
            </a:r>
          </a:p>
        </p:txBody>
      </p:sp>
      <p:sp>
        <p:nvSpPr>
          <p:cNvPr id="332810" name="Text Box 10">
            <a:extLst>
              <a:ext uri="{FF2B5EF4-FFF2-40B4-BE49-F238E27FC236}">
                <a16:creationId xmlns:a16="http://schemas.microsoft.com/office/drawing/2014/main" id="{EBD4B534-4F5B-4793-89E2-3A1560E5292A}"/>
              </a:ext>
            </a:extLst>
          </p:cNvPr>
          <p:cNvSpPr txBox="1">
            <a:spLocks noChangeArrowheads="1"/>
          </p:cNvSpPr>
          <p:nvPr/>
        </p:nvSpPr>
        <p:spPr bwMode="auto">
          <a:xfrm>
            <a:off x="4976814" y="3702051"/>
            <a:ext cx="5857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real</a:t>
            </a:r>
          </a:p>
        </p:txBody>
      </p:sp>
      <p:sp>
        <p:nvSpPr>
          <p:cNvPr id="332811" name="AutoShape 11">
            <a:extLst>
              <a:ext uri="{FF2B5EF4-FFF2-40B4-BE49-F238E27FC236}">
                <a16:creationId xmlns:a16="http://schemas.microsoft.com/office/drawing/2014/main" id="{ED0691C6-2081-4ABB-856B-89975D9EEEA0}"/>
              </a:ext>
            </a:extLst>
          </p:cNvPr>
          <p:cNvSpPr>
            <a:spLocks noChangeArrowheads="1"/>
          </p:cNvSpPr>
          <p:nvPr/>
        </p:nvSpPr>
        <p:spPr bwMode="auto">
          <a:xfrm>
            <a:off x="6248400" y="1600200"/>
            <a:ext cx="1066800" cy="2438400"/>
          </a:xfrm>
          <a:prstGeom prst="rightArrowCallout">
            <a:avLst>
              <a:gd name="adj1" fmla="val 26180"/>
              <a:gd name="adj2" fmla="val 17852"/>
              <a:gd name="adj3" fmla="val 16667"/>
              <a:gd name="adj4" fmla="val 27380"/>
            </a:avLst>
          </a:prstGeom>
          <a:solidFill>
            <a:srgbClr val="5B98D2"/>
          </a:solidFill>
          <a:ln w="9525">
            <a:solidFill>
              <a:srgbClr val="000000"/>
            </a:solidFill>
            <a:miter lim="800000"/>
            <a:headEnd/>
            <a:tailEnd/>
          </a:ln>
        </p:spPr>
        <p:txBody>
          <a:bodyPr wrap="none" anchor="ct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endParaRPr lang="en-US" altLang="en-US"/>
          </a:p>
        </p:txBody>
      </p:sp>
      <p:sp>
        <p:nvSpPr>
          <p:cNvPr id="332812" name="Text Box 12">
            <a:extLst>
              <a:ext uri="{FF2B5EF4-FFF2-40B4-BE49-F238E27FC236}">
                <a16:creationId xmlns:a16="http://schemas.microsoft.com/office/drawing/2014/main" id="{9A221821-D774-413B-941A-6D8B9183DC93}"/>
              </a:ext>
            </a:extLst>
          </p:cNvPr>
          <p:cNvSpPr txBox="1">
            <a:spLocks noChangeArrowheads="1"/>
          </p:cNvSpPr>
          <p:nvPr/>
        </p:nvSpPr>
        <p:spPr bwMode="auto">
          <a:xfrm>
            <a:off x="7366000" y="2482850"/>
            <a:ext cx="322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Doesn</a:t>
            </a:r>
            <a:r>
              <a:rPr lang="ja-JP" altLang="en-US"/>
              <a:t>’</a:t>
            </a:r>
            <a:r>
              <a:rPr lang="en-US" altLang="ja-JP"/>
              <a:t>t work !</a:t>
            </a:r>
          </a:p>
          <a:p>
            <a:pPr eaLnBrk="1" hangingPunct="1"/>
            <a:r>
              <a:rPr lang="en-US" altLang="en-US"/>
              <a:t>Need to guarantee &lt;p&gt; is real</a:t>
            </a:r>
          </a:p>
        </p:txBody>
      </p:sp>
      <p:sp>
        <p:nvSpPr>
          <p:cNvPr id="332818" name="Text Box 18">
            <a:extLst>
              <a:ext uri="{FF2B5EF4-FFF2-40B4-BE49-F238E27FC236}">
                <a16:creationId xmlns:a16="http://schemas.microsoft.com/office/drawing/2014/main" id="{2058BF2A-05A7-4DD8-8E52-D7A4096AA2F8}"/>
              </a:ext>
            </a:extLst>
          </p:cNvPr>
          <p:cNvSpPr txBox="1">
            <a:spLocks noChangeArrowheads="1"/>
          </p:cNvSpPr>
          <p:nvPr/>
        </p:nvSpPr>
        <p:spPr bwMode="auto">
          <a:xfrm>
            <a:off x="4700589" y="5791201"/>
            <a:ext cx="2936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free-particle wavefunction</a:t>
            </a:r>
          </a:p>
        </p:txBody>
      </p:sp>
      <p:sp>
        <p:nvSpPr>
          <p:cNvPr id="18" name="Text Box 10">
            <a:extLst>
              <a:ext uri="{FF2B5EF4-FFF2-40B4-BE49-F238E27FC236}">
                <a16:creationId xmlns:a16="http://schemas.microsoft.com/office/drawing/2014/main" id="{681E9538-327B-4ACC-A0A4-3548FA1D2A27}"/>
              </a:ext>
            </a:extLst>
          </p:cNvPr>
          <p:cNvSpPr txBox="1">
            <a:spLocks noChangeArrowheads="1"/>
          </p:cNvSpPr>
          <p:nvPr/>
        </p:nvSpPr>
        <p:spPr bwMode="auto">
          <a:xfrm>
            <a:off x="2590801" y="4267200"/>
            <a:ext cx="6227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 so let</a:t>
            </a:r>
            <a:r>
              <a:rPr lang="ja-JP" altLang="en-US"/>
              <a:t>’</a:t>
            </a:r>
            <a:r>
              <a:rPr lang="en-US" altLang="ja-JP"/>
              <a:t>s fix it by rewriting the expectation value of p as:</a:t>
            </a:r>
            <a:endParaRPr lang="en-US" altLang="en-US"/>
          </a:p>
        </p:txBody>
      </p:sp>
      <p:pic>
        <p:nvPicPr>
          <p:cNvPr id="24588" name="Picture 3" descr="latex-image-1.pdf">
            <a:extLst>
              <a:ext uri="{FF2B5EF4-FFF2-40B4-BE49-F238E27FC236}">
                <a16:creationId xmlns:a16="http://schemas.microsoft.com/office/drawing/2014/main" id="{4FB8B570-A1EB-487F-A57B-325C0B722F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00200"/>
            <a:ext cx="29845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4" descr="latex-image-1.pdf">
            <a:extLst>
              <a:ext uri="{FF2B5EF4-FFF2-40B4-BE49-F238E27FC236}">
                <a16:creationId xmlns:a16="http://schemas.microsoft.com/office/drawing/2014/main" id="{B2223B0C-CC7E-4743-A6F2-6AFFD38A47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2590800"/>
            <a:ext cx="28067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5" descr="latex-image-1.pdf">
            <a:extLst>
              <a:ext uri="{FF2B5EF4-FFF2-40B4-BE49-F238E27FC236}">
                <a16:creationId xmlns:a16="http://schemas.microsoft.com/office/drawing/2014/main" id="{D4AAC4D4-C1A9-4128-B5BE-51E2A2AE97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4800600"/>
            <a:ext cx="4343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1" name="Picture 6" descr="latex-image-1.pdf">
            <a:extLst>
              <a:ext uri="{FF2B5EF4-FFF2-40B4-BE49-F238E27FC236}">
                <a16:creationId xmlns:a16="http://schemas.microsoft.com/office/drawing/2014/main" id="{524062DC-6B84-4908-BB10-0622F6BEC71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6248400"/>
            <a:ext cx="17272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2" name="Picture 7" descr="latex-image-1.pdf">
            <a:extLst>
              <a:ext uri="{FF2B5EF4-FFF2-40B4-BE49-F238E27FC236}">
                <a16:creationId xmlns:a16="http://schemas.microsoft.com/office/drawing/2014/main" id="{84123953-1DCD-4AA4-8ACE-9432A20F41C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67800" y="6324600"/>
            <a:ext cx="13081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32807"/>
                                        </p:tgtEl>
                                        <p:attrNameLst>
                                          <p:attrName>style.visibility</p:attrName>
                                        </p:attrNameLst>
                                      </p:cBhvr>
                                      <p:to>
                                        <p:strVal val="visible"/>
                                      </p:to>
                                    </p:set>
                                    <p:animEffect transition="in" filter="blinds(horizontal)">
                                      <p:cBhvr>
                                        <p:cTn id="7" dur="500"/>
                                        <p:tgtEl>
                                          <p:spTgt spid="33280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2809"/>
                                        </p:tgtEl>
                                        <p:attrNameLst>
                                          <p:attrName>style.visibility</p:attrName>
                                        </p:attrNameLst>
                                      </p:cBhvr>
                                      <p:to>
                                        <p:strVal val="visible"/>
                                      </p:to>
                                    </p:set>
                                    <p:animEffect transition="in" filter="blinds(horizontal)">
                                      <p:cBhvr>
                                        <p:cTn id="10" dur="500"/>
                                        <p:tgtEl>
                                          <p:spTgt spid="332809"/>
                                        </p:tgtEl>
                                      </p:cBhvr>
                                    </p:animEffect>
                                  </p:childTnLst>
                                </p:cTn>
                              </p:par>
                              <p:par>
                                <p:cTn id="11" presetID="3" presetClass="entr" presetSubtype="10" fill="hold" nodeType="withEffect">
                                  <p:stCondLst>
                                    <p:cond delay="0"/>
                                  </p:stCondLst>
                                  <p:childTnLst>
                                    <p:set>
                                      <p:cBhvr>
                                        <p:cTn id="12" dur="1" fill="hold">
                                          <p:stCondLst>
                                            <p:cond delay="0"/>
                                          </p:stCondLst>
                                        </p:cTn>
                                        <p:tgtEl>
                                          <p:spTgt spid="332808"/>
                                        </p:tgtEl>
                                        <p:attrNameLst>
                                          <p:attrName>style.visibility</p:attrName>
                                        </p:attrNameLst>
                                      </p:cBhvr>
                                      <p:to>
                                        <p:strVal val="visible"/>
                                      </p:to>
                                    </p:set>
                                    <p:animEffect transition="in" filter="blinds(horizontal)">
                                      <p:cBhvr>
                                        <p:cTn id="13" dur="500"/>
                                        <p:tgtEl>
                                          <p:spTgt spid="33280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32810"/>
                                        </p:tgtEl>
                                        <p:attrNameLst>
                                          <p:attrName>style.visibility</p:attrName>
                                        </p:attrNameLst>
                                      </p:cBhvr>
                                      <p:to>
                                        <p:strVal val="visible"/>
                                      </p:to>
                                    </p:set>
                                    <p:animEffect transition="in" filter="blinds(horizontal)">
                                      <p:cBhvr>
                                        <p:cTn id="16" dur="500"/>
                                        <p:tgtEl>
                                          <p:spTgt spid="33281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32811"/>
                                        </p:tgtEl>
                                        <p:attrNameLst>
                                          <p:attrName>style.visibility</p:attrName>
                                        </p:attrNameLst>
                                      </p:cBhvr>
                                      <p:to>
                                        <p:strVal val="visible"/>
                                      </p:to>
                                    </p:set>
                                    <p:animEffect transition="in" filter="blinds(horizontal)">
                                      <p:cBhvr>
                                        <p:cTn id="21" dur="500"/>
                                        <p:tgtEl>
                                          <p:spTgt spid="33281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32812"/>
                                        </p:tgtEl>
                                        <p:attrNameLst>
                                          <p:attrName>style.visibility</p:attrName>
                                        </p:attrNameLst>
                                      </p:cBhvr>
                                      <p:to>
                                        <p:strVal val="visible"/>
                                      </p:to>
                                    </p:set>
                                    <p:animEffect transition="in" filter="blinds(horizontal)">
                                      <p:cBhvr>
                                        <p:cTn id="24" dur="500"/>
                                        <p:tgtEl>
                                          <p:spTgt spid="33281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332818"/>
                                        </p:tgtEl>
                                        <p:attrNameLst>
                                          <p:attrName>style.visibility</p:attrName>
                                        </p:attrNameLst>
                                      </p:cBhvr>
                                      <p:to>
                                        <p:strVal val="visible"/>
                                      </p:to>
                                    </p:set>
                                    <p:animEffect transition="in" filter="blinds(horizontal)">
                                      <p:cBhvr>
                                        <p:cTn id="32" dur="500"/>
                                        <p:tgtEl>
                                          <p:spTgt spid="332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9" grpId="0"/>
      <p:bldP spid="332810" grpId="0"/>
      <p:bldP spid="332811" grpId="0" animBg="1"/>
      <p:bldP spid="332812" grpId="0"/>
      <p:bldP spid="332818"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ounded Rectangle 40">
            <a:extLst>
              <a:ext uri="{FF2B5EF4-FFF2-40B4-BE49-F238E27FC236}">
                <a16:creationId xmlns:a16="http://schemas.microsoft.com/office/drawing/2014/main" id="{E9167D12-FCFB-4BE7-8576-7B1D35BE50E9}"/>
              </a:ext>
            </a:extLst>
          </p:cNvPr>
          <p:cNvSpPr>
            <a:spLocks noChangeArrowheads="1"/>
          </p:cNvSpPr>
          <p:nvPr/>
        </p:nvSpPr>
        <p:spPr bwMode="auto">
          <a:xfrm>
            <a:off x="6172200" y="457200"/>
            <a:ext cx="4343400" cy="6324600"/>
          </a:xfrm>
          <a:prstGeom prst="roundRect">
            <a:avLst>
              <a:gd name="adj" fmla="val 16667"/>
            </a:avLst>
          </a:prstGeom>
          <a:solidFill>
            <a:schemeClr val="bg1">
              <a:lumMod val="85000"/>
            </a:schemeClr>
          </a:solidFill>
          <a:ln w="25400">
            <a:solidFill>
              <a:schemeClr val="tx1"/>
            </a:solidFill>
            <a:round/>
            <a:headEnd/>
            <a:tailEnd/>
          </a:ln>
        </p:spPr>
        <p:txBody>
          <a:bodyPr/>
          <a:lstStyle/>
          <a:p>
            <a:pPr>
              <a:defRPr/>
            </a:pPr>
            <a:endParaRPr lang="en-US">
              <a:latin typeface="Trebuchet MS" charset="0"/>
              <a:ea typeface="ＭＳ Ｐゴシック" charset="0"/>
              <a:cs typeface="ＭＳ Ｐゴシック" charset="0"/>
            </a:endParaRPr>
          </a:p>
        </p:txBody>
      </p:sp>
      <p:sp>
        <p:nvSpPr>
          <p:cNvPr id="43010" name="Rounded Rectangle 10">
            <a:extLst>
              <a:ext uri="{FF2B5EF4-FFF2-40B4-BE49-F238E27FC236}">
                <a16:creationId xmlns:a16="http://schemas.microsoft.com/office/drawing/2014/main" id="{8B15608F-3CEA-4225-AAC5-895ED55B5DF7}"/>
              </a:ext>
            </a:extLst>
          </p:cNvPr>
          <p:cNvSpPr>
            <a:spLocks noChangeArrowheads="1"/>
          </p:cNvSpPr>
          <p:nvPr/>
        </p:nvSpPr>
        <p:spPr bwMode="auto">
          <a:xfrm>
            <a:off x="1676400" y="457200"/>
            <a:ext cx="4343400" cy="6324600"/>
          </a:xfrm>
          <a:prstGeom prst="roundRect">
            <a:avLst>
              <a:gd name="adj" fmla="val 16667"/>
            </a:avLst>
          </a:prstGeom>
          <a:solidFill>
            <a:schemeClr val="bg1">
              <a:lumMod val="85000"/>
            </a:schemeClr>
          </a:solidFill>
          <a:ln w="25400">
            <a:solidFill>
              <a:schemeClr val="tx1"/>
            </a:solidFill>
            <a:round/>
            <a:headEnd/>
            <a:tailEnd/>
          </a:ln>
        </p:spPr>
        <p:txBody>
          <a:bodyPr/>
          <a:lstStyle/>
          <a:p>
            <a:pPr>
              <a:defRPr/>
            </a:pPr>
            <a:endParaRPr lang="en-US">
              <a:latin typeface="Trebuchet MS" charset="0"/>
              <a:ea typeface="ＭＳ Ｐゴシック" charset="0"/>
              <a:cs typeface="ＭＳ Ｐゴシック" charset="0"/>
            </a:endParaRPr>
          </a:p>
        </p:txBody>
      </p:sp>
      <p:sp>
        <p:nvSpPr>
          <p:cNvPr id="25604" name="Rectangle 2">
            <a:extLst>
              <a:ext uri="{FF2B5EF4-FFF2-40B4-BE49-F238E27FC236}">
                <a16:creationId xmlns:a16="http://schemas.microsoft.com/office/drawing/2014/main" id="{626FCCB8-5C7B-46B3-9A17-96790317587B}"/>
              </a:ext>
            </a:extLst>
          </p:cNvPr>
          <p:cNvSpPr>
            <a:spLocks noChangeArrowheads="1"/>
          </p:cNvSpPr>
          <p:nvPr/>
        </p:nvSpPr>
        <p:spPr bwMode="auto">
          <a:xfrm>
            <a:off x="4495801" y="1"/>
            <a:ext cx="36496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sz="2400" i="1" u="sng"/>
              <a:t>Maxwell and Schrodinger</a:t>
            </a:r>
          </a:p>
        </p:txBody>
      </p:sp>
      <p:sp>
        <p:nvSpPr>
          <p:cNvPr id="25605" name="Rectangle 18">
            <a:extLst>
              <a:ext uri="{FF2B5EF4-FFF2-40B4-BE49-F238E27FC236}">
                <a16:creationId xmlns:a16="http://schemas.microsoft.com/office/drawing/2014/main" id="{CDEA553F-3787-4E6C-809E-0A41837D6056}"/>
              </a:ext>
            </a:extLst>
          </p:cNvPr>
          <p:cNvSpPr>
            <a:spLocks noChangeAspect="1" noChangeArrowheads="1"/>
          </p:cNvSpPr>
          <p:nvPr/>
        </p:nvSpPr>
        <p:spPr bwMode="auto">
          <a:xfrm>
            <a:off x="1804988" y="990600"/>
            <a:ext cx="22971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5B98D2"/>
                </a:solidFill>
              </a:rPr>
              <a:t>Maxwell</a:t>
            </a:r>
            <a:r>
              <a:rPr lang="ja-JP" altLang="en-US">
                <a:solidFill>
                  <a:srgbClr val="5B98D2"/>
                </a:solidFill>
              </a:rPr>
              <a:t>’</a:t>
            </a:r>
            <a:r>
              <a:rPr lang="en-US" altLang="ja-JP">
                <a:solidFill>
                  <a:srgbClr val="5B98D2"/>
                </a:solidFill>
              </a:rPr>
              <a:t>s Equations</a:t>
            </a:r>
            <a:endParaRPr lang="en-US" altLang="en-US">
              <a:solidFill>
                <a:srgbClr val="5B98D2"/>
              </a:solidFill>
            </a:endParaRPr>
          </a:p>
        </p:txBody>
      </p:sp>
      <p:sp>
        <p:nvSpPr>
          <p:cNvPr id="25606" name="Rectangle 18">
            <a:extLst>
              <a:ext uri="{FF2B5EF4-FFF2-40B4-BE49-F238E27FC236}">
                <a16:creationId xmlns:a16="http://schemas.microsoft.com/office/drawing/2014/main" id="{67C5F4C0-336D-416B-AEF2-2DBA2E03FA34}"/>
              </a:ext>
            </a:extLst>
          </p:cNvPr>
          <p:cNvSpPr>
            <a:spLocks noChangeArrowheads="1"/>
          </p:cNvSpPr>
          <p:nvPr/>
        </p:nvSpPr>
        <p:spPr bwMode="auto">
          <a:xfrm>
            <a:off x="1828801" y="2743201"/>
            <a:ext cx="21574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5B98D2"/>
                </a:solidFill>
              </a:rPr>
              <a:t>The Wave Equation</a:t>
            </a:r>
          </a:p>
        </p:txBody>
      </p:sp>
      <p:sp>
        <p:nvSpPr>
          <p:cNvPr id="25607" name="Rectangle 18">
            <a:extLst>
              <a:ext uri="{FF2B5EF4-FFF2-40B4-BE49-F238E27FC236}">
                <a16:creationId xmlns:a16="http://schemas.microsoft.com/office/drawing/2014/main" id="{59BE33F4-65E5-4126-A768-013525FEC51F}"/>
              </a:ext>
            </a:extLst>
          </p:cNvPr>
          <p:cNvSpPr>
            <a:spLocks noChangeArrowheads="1"/>
          </p:cNvSpPr>
          <p:nvPr/>
        </p:nvSpPr>
        <p:spPr bwMode="auto">
          <a:xfrm>
            <a:off x="1828800" y="4038600"/>
            <a:ext cx="2154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algn="l" eaLnBrk="1" hangingPunct="1"/>
            <a:r>
              <a:rPr lang="en-US" altLang="en-US">
                <a:solidFill>
                  <a:srgbClr val="5B98D2"/>
                </a:solidFill>
              </a:rPr>
              <a:t>Dispersion Relation</a:t>
            </a:r>
          </a:p>
        </p:txBody>
      </p:sp>
      <p:sp>
        <p:nvSpPr>
          <p:cNvPr id="25608" name="Rectangle 18">
            <a:extLst>
              <a:ext uri="{FF2B5EF4-FFF2-40B4-BE49-F238E27FC236}">
                <a16:creationId xmlns:a16="http://schemas.microsoft.com/office/drawing/2014/main" id="{619577F7-681C-4B9B-B307-490C6CD1301A}"/>
              </a:ext>
            </a:extLst>
          </p:cNvPr>
          <p:cNvSpPr>
            <a:spLocks noChangeArrowheads="1"/>
          </p:cNvSpPr>
          <p:nvPr/>
        </p:nvSpPr>
        <p:spPr bwMode="auto">
          <a:xfrm>
            <a:off x="1828800" y="5334000"/>
            <a:ext cx="210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5B98D2"/>
                </a:solidFill>
              </a:rPr>
              <a:t>Energy-Momentum</a:t>
            </a:r>
          </a:p>
        </p:txBody>
      </p:sp>
      <p:sp>
        <p:nvSpPr>
          <p:cNvPr id="27" name="Text Box 23">
            <a:extLst>
              <a:ext uri="{FF2B5EF4-FFF2-40B4-BE49-F238E27FC236}">
                <a16:creationId xmlns:a16="http://schemas.microsoft.com/office/drawing/2014/main" id="{37717F3A-6E08-4D7E-B309-C6E2016B6904}"/>
              </a:ext>
            </a:extLst>
          </p:cNvPr>
          <p:cNvSpPr txBox="1">
            <a:spLocks noChangeArrowheads="1"/>
          </p:cNvSpPr>
          <p:nvPr/>
        </p:nvSpPr>
        <p:spPr bwMode="auto">
          <a:xfrm>
            <a:off x="8153400" y="5867400"/>
            <a:ext cx="1676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(free-particle)</a:t>
            </a:r>
          </a:p>
        </p:txBody>
      </p:sp>
      <p:sp>
        <p:nvSpPr>
          <p:cNvPr id="29" name="Rectangle 18">
            <a:extLst>
              <a:ext uri="{FF2B5EF4-FFF2-40B4-BE49-F238E27FC236}">
                <a16:creationId xmlns:a16="http://schemas.microsoft.com/office/drawing/2014/main" id="{C42EE720-8D4D-4675-89A9-0DC67C159C45}"/>
              </a:ext>
            </a:extLst>
          </p:cNvPr>
          <p:cNvSpPr>
            <a:spLocks noChangeArrowheads="1"/>
          </p:cNvSpPr>
          <p:nvPr/>
        </p:nvSpPr>
        <p:spPr bwMode="auto">
          <a:xfrm>
            <a:off x="6629400" y="5334000"/>
            <a:ext cx="210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5B98D2"/>
                </a:solidFill>
              </a:rPr>
              <a:t>Energy-Momentum</a:t>
            </a:r>
          </a:p>
        </p:txBody>
      </p:sp>
      <p:sp>
        <p:nvSpPr>
          <p:cNvPr id="34" name="Rectangle 18">
            <a:extLst>
              <a:ext uri="{FF2B5EF4-FFF2-40B4-BE49-F238E27FC236}">
                <a16:creationId xmlns:a16="http://schemas.microsoft.com/office/drawing/2014/main" id="{876270EA-07B7-4C4B-9FC7-67805F677235}"/>
              </a:ext>
            </a:extLst>
          </p:cNvPr>
          <p:cNvSpPr>
            <a:spLocks noChangeArrowheads="1"/>
          </p:cNvSpPr>
          <p:nvPr/>
        </p:nvSpPr>
        <p:spPr bwMode="auto">
          <a:xfrm>
            <a:off x="6629400" y="4038600"/>
            <a:ext cx="2154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5B98D2"/>
                </a:solidFill>
              </a:rPr>
              <a:t>Dispersion Relation</a:t>
            </a:r>
          </a:p>
        </p:txBody>
      </p:sp>
      <p:sp>
        <p:nvSpPr>
          <p:cNvPr id="37" name="Text Box 24">
            <a:extLst>
              <a:ext uri="{FF2B5EF4-FFF2-40B4-BE49-F238E27FC236}">
                <a16:creationId xmlns:a16="http://schemas.microsoft.com/office/drawing/2014/main" id="{94A2A30B-7A3B-4622-813E-E1EDA36EB171}"/>
              </a:ext>
            </a:extLst>
          </p:cNvPr>
          <p:cNvSpPr txBox="1">
            <a:spLocks noChangeArrowheads="1"/>
          </p:cNvSpPr>
          <p:nvPr/>
        </p:nvSpPr>
        <p:spPr bwMode="auto">
          <a:xfrm>
            <a:off x="8534400" y="3657601"/>
            <a:ext cx="1657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t>(free-particle)</a:t>
            </a:r>
          </a:p>
        </p:txBody>
      </p:sp>
      <p:sp>
        <p:nvSpPr>
          <p:cNvPr id="38" name="Rectangle 18">
            <a:extLst>
              <a:ext uri="{FF2B5EF4-FFF2-40B4-BE49-F238E27FC236}">
                <a16:creationId xmlns:a16="http://schemas.microsoft.com/office/drawing/2014/main" id="{8A1110A4-FF47-4576-9460-9E5A1D0A7FE4}"/>
              </a:ext>
            </a:extLst>
          </p:cNvPr>
          <p:cNvSpPr>
            <a:spLocks noChangeArrowheads="1"/>
          </p:cNvSpPr>
          <p:nvPr/>
        </p:nvSpPr>
        <p:spPr bwMode="auto">
          <a:xfrm>
            <a:off x="6705600" y="2590800"/>
            <a:ext cx="2833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5B98D2"/>
                </a:solidFill>
              </a:rPr>
              <a:t>The Schrodinger Equation</a:t>
            </a:r>
          </a:p>
        </p:txBody>
      </p:sp>
      <p:sp>
        <p:nvSpPr>
          <p:cNvPr id="40" name="Rectangle 18">
            <a:extLst>
              <a:ext uri="{FF2B5EF4-FFF2-40B4-BE49-F238E27FC236}">
                <a16:creationId xmlns:a16="http://schemas.microsoft.com/office/drawing/2014/main" id="{DEBD9B34-CD89-4156-8501-2EDBB2607FF8}"/>
              </a:ext>
            </a:extLst>
          </p:cNvPr>
          <p:cNvSpPr>
            <a:spLocks noChangeAspect="1" noChangeArrowheads="1"/>
          </p:cNvSpPr>
          <p:nvPr/>
        </p:nvSpPr>
        <p:spPr bwMode="auto">
          <a:xfrm>
            <a:off x="6629400" y="990600"/>
            <a:ext cx="2484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Trebuchet MS" panose="020B0603020202020204" pitchFamily="34" charset="0"/>
                <a:ea typeface="ＭＳ Ｐゴシック" panose="020B0600070205080204" pitchFamily="34" charset="-128"/>
              </a:defRPr>
            </a:lvl1pPr>
            <a:lvl2pPr marL="742950" indent="-285750" eaLnBrk="0" hangingPunct="0">
              <a:defRPr>
                <a:solidFill>
                  <a:schemeClr val="tx1"/>
                </a:solidFill>
                <a:latin typeface="Trebuchet MS" panose="020B0603020202020204" pitchFamily="34" charset="0"/>
                <a:ea typeface="ＭＳ Ｐゴシック" panose="020B0600070205080204" pitchFamily="34" charset="-128"/>
              </a:defRPr>
            </a:lvl2pPr>
            <a:lvl3pPr marL="1143000" indent="-228600" eaLnBrk="0" hangingPunct="0">
              <a:defRPr>
                <a:solidFill>
                  <a:schemeClr val="tx1"/>
                </a:solidFill>
                <a:latin typeface="Trebuchet MS" panose="020B0603020202020204" pitchFamily="34" charset="0"/>
                <a:ea typeface="ＭＳ Ｐゴシック" panose="020B0600070205080204" pitchFamily="34" charset="-128"/>
              </a:defRPr>
            </a:lvl3pPr>
            <a:lvl4pPr marL="1600200" indent="-228600" eaLnBrk="0" hangingPunct="0">
              <a:defRPr>
                <a:solidFill>
                  <a:schemeClr val="tx1"/>
                </a:solidFill>
                <a:latin typeface="Trebuchet MS" panose="020B0603020202020204" pitchFamily="34" charset="0"/>
                <a:ea typeface="ＭＳ Ｐゴシック" panose="020B0600070205080204" pitchFamily="34" charset="-128"/>
              </a:defRPr>
            </a:lvl4pPr>
            <a:lvl5pPr marL="2057400" indent="-228600" eaLnBrk="0" hangingPunct="0">
              <a:defRPr>
                <a:solidFill>
                  <a:schemeClr val="tx1"/>
                </a:solidFill>
                <a:latin typeface="Trebuchet MS" panose="020B0603020202020204" pitchFamily="34" charset="0"/>
                <a:ea typeface="ＭＳ Ｐゴシック" panose="020B0600070205080204" pitchFamily="34" charset="-128"/>
              </a:defRPr>
            </a:lvl5pPr>
            <a:lvl6pPr marL="25146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6pPr>
            <a:lvl7pPr marL="29718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7pPr>
            <a:lvl8pPr marL="34290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8pPr>
            <a:lvl9pPr marL="3886200" indent="-228600" algn="ctr" eaLnBrk="0" fontAlgn="base" hangingPunct="0">
              <a:spcBef>
                <a:spcPct val="0"/>
              </a:spcBef>
              <a:spcAft>
                <a:spcPct val="0"/>
              </a:spcAft>
              <a:defRPr>
                <a:solidFill>
                  <a:schemeClr val="tx1"/>
                </a:solidFill>
                <a:latin typeface="Trebuchet MS" panose="020B0603020202020204" pitchFamily="34" charset="0"/>
                <a:ea typeface="ＭＳ Ｐゴシック" panose="020B0600070205080204" pitchFamily="34" charset="-128"/>
              </a:defRPr>
            </a:lvl9pPr>
          </a:lstStyle>
          <a:p>
            <a:pPr eaLnBrk="1" hangingPunct="1"/>
            <a:r>
              <a:rPr lang="en-US" altLang="en-US">
                <a:solidFill>
                  <a:srgbClr val="5B98D2"/>
                </a:solidFill>
              </a:rPr>
              <a:t>Quantum Field Theory</a:t>
            </a:r>
          </a:p>
        </p:txBody>
      </p:sp>
      <p:pic>
        <p:nvPicPr>
          <p:cNvPr id="25615" name="Picture 3" descr="latex-image-1.pdf">
            <a:extLst>
              <a:ext uri="{FF2B5EF4-FFF2-40B4-BE49-F238E27FC236}">
                <a16:creationId xmlns:a16="http://schemas.microsoft.com/office/drawing/2014/main" id="{BC88BFD1-0E63-4E74-A2C1-13D23B722C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47800"/>
            <a:ext cx="27559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4" descr="latex-image-1.pdf">
            <a:extLst>
              <a:ext uri="{FF2B5EF4-FFF2-40B4-BE49-F238E27FC236}">
                <a16:creationId xmlns:a16="http://schemas.microsoft.com/office/drawing/2014/main" id="{B81B1D04-E084-40DE-AF63-96D09C6D9F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133600"/>
            <a:ext cx="36703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6" descr="latex-image-1.pdf">
            <a:extLst>
              <a:ext uri="{FF2B5EF4-FFF2-40B4-BE49-F238E27FC236}">
                <a16:creationId xmlns:a16="http://schemas.microsoft.com/office/drawing/2014/main" id="{6B292EFA-DC79-4600-91FB-BF4A09E477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3276600"/>
            <a:ext cx="19939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7" descr="latex-image-1.pdf">
            <a:extLst>
              <a:ext uri="{FF2B5EF4-FFF2-40B4-BE49-F238E27FC236}">
                <a16:creationId xmlns:a16="http://schemas.microsoft.com/office/drawing/2014/main" id="{C05401D3-9A8D-48D1-BE9F-C2A12D30F0C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4495800"/>
            <a:ext cx="1181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9" name="Picture 8" descr="latex-image-1.pdf">
            <a:extLst>
              <a:ext uri="{FF2B5EF4-FFF2-40B4-BE49-F238E27FC236}">
                <a16:creationId xmlns:a16="http://schemas.microsoft.com/office/drawing/2014/main" id="{FC34ACA4-4F3A-4E83-A454-9EB10623A3A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4953000"/>
            <a:ext cx="8255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0" name="Picture 9" descr="latex-image-1.pdf">
            <a:extLst>
              <a:ext uri="{FF2B5EF4-FFF2-40B4-BE49-F238E27FC236}">
                <a16:creationId xmlns:a16="http://schemas.microsoft.com/office/drawing/2014/main" id="{E6E4B3C4-200D-46FD-9A6D-54DA7AC10A17}"/>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57400" y="5943600"/>
            <a:ext cx="23622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1" name="Picture 11" descr="latex-image-1.pdf">
            <a:extLst>
              <a:ext uri="{FF2B5EF4-FFF2-40B4-BE49-F238E27FC236}">
                <a16:creationId xmlns:a16="http://schemas.microsoft.com/office/drawing/2014/main" id="{F85D6290-A74A-44FB-BE34-FFB6C1D7A53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010400" y="3048000"/>
            <a:ext cx="2743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2" name="Picture 12" descr="latex-image-1.pdf">
            <a:extLst>
              <a:ext uri="{FF2B5EF4-FFF2-40B4-BE49-F238E27FC236}">
                <a16:creationId xmlns:a16="http://schemas.microsoft.com/office/drawing/2014/main" id="{76F91ABF-0AF3-410C-9AC2-C282E64776E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010400" y="4724400"/>
            <a:ext cx="12954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23" name="Picture 13" descr="latex-image-1.pdf">
            <a:extLst>
              <a:ext uri="{FF2B5EF4-FFF2-40B4-BE49-F238E27FC236}">
                <a16:creationId xmlns:a16="http://schemas.microsoft.com/office/drawing/2014/main" id="{0E46DED3-E90A-4FF1-941E-C2CD73BC26B9}"/>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10400" y="5715000"/>
            <a:ext cx="10160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34" grpId="0"/>
      <p:bldP spid="37" grpId="0"/>
      <p:bldP spid="38"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Quantum theory (or quantummechanics) was developed mostly    between 1900 and 1930by European physicists including        ...">
            <a:extLst>
              <a:ext uri="{FF2B5EF4-FFF2-40B4-BE49-F238E27FC236}">
                <a16:creationId xmlns:a16="http://schemas.microsoft.com/office/drawing/2014/main" id="{F8383558-9D1B-4E80-930D-AAE0DE2B3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494" y="363985"/>
            <a:ext cx="9756559" cy="6125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95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As well as quantum theory,these 30 years brought the discovery of               relativity,    galaxies beyond the Milky W...">
            <a:extLst>
              <a:ext uri="{FF2B5EF4-FFF2-40B4-BE49-F238E27FC236}">
                <a16:creationId xmlns:a16="http://schemas.microsoft.com/office/drawing/2014/main" id="{4A102CD3-1CB9-4396-8E9E-B00D590BB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926" y="594805"/>
            <a:ext cx="9232777" cy="588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655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n the 17th Century Newton came up with a theory of                       light.He said that light is made of particles, e...">
            <a:extLst>
              <a:ext uri="{FF2B5EF4-FFF2-40B4-BE49-F238E27FC236}">
                <a16:creationId xmlns:a16="http://schemas.microsoft.com/office/drawing/2014/main" id="{E22A851A-2DF8-4B8E-90AC-82698AF29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904" y="372862"/>
            <a:ext cx="9534617" cy="614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2856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uring the 18th Century, most scientists accepted this, though a few, like Robert Hooke, Christian Huygens and Leonhard Eu...">
            <a:extLst>
              <a:ext uri="{FF2B5EF4-FFF2-40B4-BE49-F238E27FC236}">
                <a16:creationId xmlns:a16="http://schemas.microsoft.com/office/drawing/2014/main" id="{34270756-42F7-47BB-B58A-458E5E2BFB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097" y="452761"/>
            <a:ext cx="8620218" cy="587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122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Then in 1803, Thomas Young did his famous double-slit        experiment.  The interference Patterns produced were the same...">
            <a:extLst>
              <a:ext uri="{FF2B5EF4-FFF2-40B4-BE49-F238E27FC236}">
                <a16:creationId xmlns:a16="http://schemas.microsoft.com/office/drawing/2014/main" id="{8AB3F7A2-17F7-4E06-918F-D34A6F81B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033" y="452761"/>
            <a:ext cx="8442664" cy="5797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815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owever, in 1905, Einstein produced a paper on the photo-electric effect, showing that light really was                 ma...">
            <a:extLst>
              <a:ext uri="{FF2B5EF4-FFF2-40B4-BE49-F238E27FC236}">
                <a16:creationId xmlns:a16="http://schemas.microsoft.com/office/drawing/2014/main" id="{458618C7-CB45-4322-905B-E0E864E9A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724" y="452761"/>
            <a:ext cx="8637973" cy="6205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1507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theta&#10;$$&#10;\end{document}&#10;"/>
  <p:tag name="EXTERNALNAME" val="txp_fig"/>
  <p:tag name="BLEND" val="False"/>
  <p:tag name="TRANSPARENT" val="False"/>
  <p:tag name="KEEPFILES" val="False"/>
  <p:tag name="DEBUGPAUSE" val="False"/>
  <p:tag name="RESOLUTION" val="600"/>
  <p:tag name="TIMEOUT" val="(none)"/>
  <p:tag name="BOXWIDTH" val="500"/>
  <p:tag name="BOXHEIGHT" val="433"/>
  <p:tag name="BOXFONT" val="10"/>
  <p:tag name="BOXWRAP" val="False"/>
  <p:tag name="WORKAROUNDTRANSPARENCYBUG" val="False"/>
  <p:tag name="ALLOWFONTSUBSTITUTION" val="False"/>
  <p:tag name="BITMAPFORMAT" val="pngmono"/>
  <p:tag name="ORIGWIDTH" val="10"/>
  <p:tag name="PICTUREFILESIZE" val="460"/>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n_1&#10;$$&#10;\end{document}&#10;"/>
  <p:tag name="EXTERNALNAME" val="txp_fig"/>
  <p:tag name="BLEND" val="False"/>
  <p:tag name="TRANSPARENT" val="False"/>
  <p:tag name="KEEPFILES" val="False"/>
  <p:tag name="DEBUGPAUSE" val="False"/>
  <p:tag name="RESOLUTION" val="600"/>
  <p:tag name="TIMEOUT" val="(none)"/>
  <p:tag name="BOXWIDTH" val="500"/>
  <p:tag name="BOXHEIGHT" val="433"/>
  <p:tag name="BOXFONT" val="10"/>
  <p:tag name="BOXWRAP" val="False"/>
  <p:tag name="WORKAROUNDTRANSPARENCYBUG" val="False"/>
  <p:tag name="ALLOWFONTSUBSTITUTION" val="False"/>
  <p:tag name="BITMAPFORMAT" val="pngmono"/>
  <p:tag name="ORIGWIDTH" val="22"/>
  <p:tag name="PICTUREFILESIZE" val="535"/>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n_2&#10;$$&#10;\end{document}&#10;"/>
  <p:tag name="EXTERNALNAME" val="txp_fig"/>
  <p:tag name="BLEND" val="False"/>
  <p:tag name="TRANSPARENT" val="False"/>
  <p:tag name="KEEPFILES" val="False"/>
  <p:tag name="DEBUGPAUSE" val="False"/>
  <p:tag name="RESOLUTION" val="600"/>
  <p:tag name="TIMEOUT" val="(none)"/>
  <p:tag name="BOXWIDTH" val="500"/>
  <p:tag name="BOXHEIGHT" val="433"/>
  <p:tag name="BOXFONT" val="10"/>
  <p:tag name="BOXWRAP" val="False"/>
  <p:tag name="WORKAROUNDTRANSPARENCYBUG" val="False"/>
  <p:tag name="ALLOWFONTSUBSTITUTION" val="False"/>
  <p:tag name="BITMAPFORMAT" val="pngmono"/>
  <p:tag name="ORIGWIDTH" val="22.875"/>
  <p:tag name="PICTUREFILESIZE" val="745"/>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n_2&#10;$$&#10;\end{document}&#10;"/>
  <p:tag name="EXTERNALNAME" val="txp_fig"/>
  <p:tag name="BLEND" val="False"/>
  <p:tag name="TRANSPARENT" val="False"/>
  <p:tag name="KEEPFILES" val="False"/>
  <p:tag name="DEBUGPAUSE" val="False"/>
  <p:tag name="RESOLUTION" val="600"/>
  <p:tag name="TIMEOUT" val="(none)"/>
  <p:tag name="BOXWIDTH" val="500"/>
  <p:tag name="BOXHEIGHT" val="433"/>
  <p:tag name="BOXFONT" val="10"/>
  <p:tag name="BOXWRAP" val="False"/>
  <p:tag name="WORKAROUNDTRANSPARENCYBUG" val="False"/>
  <p:tag name="ALLOWFONTSUBSTITUTION" val="False"/>
  <p:tag name="BITMAPFORMAT" val="pngmono"/>
  <p:tag name="ORIGWIDTH" val="22.875"/>
  <p:tag name="PICTUREFILESIZE" val="745"/>
</p:tagLst>
</file>

<file path=ppt/tags/tag5.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frac{d}{2}&#10;$$&#10;\end{document}&#10;"/>
  <p:tag name="EXTERNALNAME" val="txp_fig"/>
  <p:tag name="BLEND" val="False"/>
  <p:tag name="TRANSPARENT" val="False"/>
  <p:tag name="KEEPFILES" val="False"/>
  <p:tag name="DEBUGPAUSE" val="False"/>
  <p:tag name="RESOLUTION" val="600"/>
  <p:tag name="TIMEOUT" val="(none)"/>
  <p:tag name="BOXWIDTH" val="500"/>
  <p:tag name="BOXHEIGHT" val="554"/>
  <p:tag name="BOXFONT" val="10"/>
  <p:tag name="BOXWRAP" val="False"/>
  <p:tag name="WORKAROUNDTRANSPARENCYBUG" val="False"/>
  <p:tag name="ALLOWFONTSUBSTITUTION" val="False"/>
  <p:tag name="BITMAPFORMAT" val="pngmono"/>
  <p:tag name="ORIGWIDTH" val="13.875"/>
  <p:tag name="PICTUREFILESIZE" val="852"/>
</p:tagLst>
</file>

<file path=ppt/tags/tag6.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frac{d}{2}&#10;$$&#10;\end{document}&#10;"/>
  <p:tag name="EXTERNALNAME" val="txp_fig"/>
  <p:tag name="BLEND" val="False"/>
  <p:tag name="TRANSPARENT" val="False"/>
  <p:tag name="KEEPFILES" val="False"/>
  <p:tag name="DEBUGPAUSE" val="False"/>
  <p:tag name="RESOLUTION" val="600"/>
  <p:tag name="TIMEOUT" val="(none)"/>
  <p:tag name="BOXWIDTH" val="500"/>
  <p:tag name="BOXHEIGHT" val="554"/>
  <p:tag name="BOXFONT" val="10"/>
  <p:tag name="BOXWRAP" val="False"/>
  <p:tag name="WORKAROUNDTRANSPARENCYBUG" val="False"/>
  <p:tag name="ALLOWFONTSUBSTITUTION" val="False"/>
  <p:tag name="BITMAPFORMAT" val="pngmono"/>
  <p:tag name="ORIGWIDTH" val="28.875"/>
  <p:tag name="PICTUREFILESIZE" val="972"/>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frac{d}{2}&#10;$$&#10;\end{document}&#10;"/>
  <p:tag name="EXTERNALNAME" val="txp_fig"/>
  <p:tag name="BLEND" val="False"/>
  <p:tag name="TRANSPARENT" val="False"/>
  <p:tag name="KEEPFILES" val="False"/>
  <p:tag name="DEBUGPAUSE" val="False"/>
  <p:tag name="RESOLUTION" val="600"/>
  <p:tag name="TIMEOUT" val="(none)"/>
  <p:tag name="BOXWIDTH" val="500"/>
  <p:tag name="BOXHEIGHT" val="554"/>
  <p:tag name="BOXFONT" val="10"/>
  <p:tag name="BOXWRAP" val="False"/>
  <p:tag name="WORKAROUNDTRANSPARENCYBUG" val="False"/>
  <p:tag name="ALLOWFONTSUBSTITUTION" val="False"/>
  <p:tag name="BITMAPFORMAT" val="pngmono"/>
  <p:tag name="ORIGWIDTH" val="13.875"/>
  <p:tag name="PICTUREFILESIZE" val="852"/>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amsmath}&#10;\usepackage{mathrsfs}&#10;\begin{document}&#10;$$&#10;-\frac{d}{2}&#10;$$&#10;\end{document}&#10;"/>
  <p:tag name="EXTERNALNAME" val="txp_fig"/>
  <p:tag name="BLEND" val="False"/>
  <p:tag name="TRANSPARENT" val="False"/>
  <p:tag name="KEEPFILES" val="False"/>
  <p:tag name="DEBUGPAUSE" val="False"/>
  <p:tag name="RESOLUTION" val="600"/>
  <p:tag name="TIMEOUT" val="(none)"/>
  <p:tag name="BOXWIDTH" val="500"/>
  <p:tag name="BOXHEIGHT" val="554"/>
  <p:tag name="BOXFONT" val="10"/>
  <p:tag name="BOXWRAP" val="False"/>
  <p:tag name="WORKAROUNDTRANSPARENCYBUG" val="False"/>
  <p:tag name="ALLOWFONTSUBSTITUTION" val="False"/>
  <p:tag name="BITMAPFORMAT" val="pngmono"/>
  <p:tag name="ORIGWIDTH" val="28.875"/>
  <p:tag name="PICTUREFILESIZE" val="97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ACFB881C2D244C9288E38C14B1BD92" ma:contentTypeVersion="0" ma:contentTypeDescription="Create a new document." ma:contentTypeScope="" ma:versionID="a3c352658c15d37a42d61c6bc73c43e0">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317552C-D1C1-410E-9602-A8B880D67DF6}"/>
</file>

<file path=customXml/itemProps2.xml><?xml version="1.0" encoding="utf-8"?>
<ds:datastoreItem xmlns:ds="http://schemas.openxmlformats.org/officeDocument/2006/customXml" ds:itemID="{18547230-1D9E-4563-B2B6-E5233C4B606F}"/>
</file>

<file path=customXml/itemProps3.xml><?xml version="1.0" encoding="utf-8"?>
<ds:datastoreItem xmlns:ds="http://schemas.openxmlformats.org/officeDocument/2006/customXml" ds:itemID="{6109A466-15B4-48D2-AF7B-C814EAC4E2BB}"/>
</file>

<file path=docProps/app.xml><?xml version="1.0" encoding="utf-8"?>
<Properties xmlns="http://schemas.openxmlformats.org/officeDocument/2006/extended-properties" xmlns:vt="http://schemas.openxmlformats.org/officeDocument/2006/docPropsVTypes">
  <TotalTime>45</TotalTime>
  <Words>600</Words>
  <Application>Microsoft Office PowerPoint</Application>
  <PresentationFormat>Widescreen</PresentationFormat>
  <Paragraphs>94</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Times New Roman</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Copenhagen Interpretation of Quantum Mechanics</vt:lpstr>
      <vt:lpstr>Today’s Culture Moment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dc:title>
  <dc:creator>Samyadeb Bhattacharya</dc:creator>
  <cp:lastModifiedBy>Samyadeb Bhattacharya</cp:lastModifiedBy>
  <cp:revision>5</cp:revision>
  <dcterms:created xsi:type="dcterms:W3CDTF">2020-08-09T19:50:10Z</dcterms:created>
  <dcterms:modified xsi:type="dcterms:W3CDTF">2020-08-09T20:35:46Z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0x01010070ACFB881C2D244C9288E38C14B1BD92</vt:lpwstr>
  </property>
</Properties>
</file>